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8" r:id="rId2"/>
    <p:sldId id="319" r:id="rId3"/>
    <p:sldId id="320" r:id="rId4"/>
    <p:sldId id="322" r:id="rId5"/>
    <p:sldId id="321" r:id="rId6"/>
    <p:sldId id="315" r:id="rId7"/>
    <p:sldId id="317" r:id="rId8"/>
    <p:sldId id="291" r:id="rId9"/>
    <p:sldId id="289" r:id="rId10"/>
    <p:sldId id="316" r:id="rId11"/>
    <p:sldId id="298" r:id="rId12"/>
    <p:sldId id="314" r:id="rId13"/>
    <p:sldId id="323" r:id="rId14"/>
    <p:sldId id="302" r:id="rId15"/>
    <p:sldId id="308" r:id="rId16"/>
    <p:sldId id="311" r:id="rId17"/>
    <p:sldId id="312" r:id="rId18"/>
    <p:sldId id="324" r:id="rId19"/>
    <p:sldId id="313" r:id="rId20"/>
    <p:sldId id="310" r:id="rId21"/>
    <p:sldId id="325" r:id="rId22"/>
    <p:sldId id="304" r:id="rId23"/>
    <p:sldId id="306" r:id="rId24"/>
    <p:sldId id="326" r:id="rId25"/>
    <p:sldId id="285" r:id="rId26"/>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5"/>
    <p:restoredTop sz="96132"/>
  </p:normalViewPr>
  <p:slideViewPr>
    <p:cSldViewPr snapToGrid="0">
      <p:cViewPr varScale="1">
        <p:scale>
          <a:sx n="117" d="100"/>
          <a:sy n="117" d="100"/>
        </p:scale>
        <p:origin x="18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91370-E8FE-4E41-8B67-CECB46A8FA6B}" type="datetimeFigureOut">
              <a:rPr lang="en-VN" smtClean="0"/>
              <a:t>16/10/24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7DDDE-A47A-134D-A500-2417BE521D7B}" type="slidenum">
              <a:rPr lang="en-VN" smtClean="0"/>
              <a:t>‹#›</a:t>
            </a:fld>
            <a:endParaRPr lang="en-VN"/>
          </a:p>
        </p:txBody>
      </p:sp>
    </p:spTree>
    <p:extLst>
      <p:ext uri="{BB962C8B-B14F-4D97-AF65-F5344CB8AC3E}">
        <p14:creationId xmlns:p14="http://schemas.microsoft.com/office/powerpoint/2010/main" val="85757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a:t>
            </a:fld>
            <a:endParaRPr lang="en-VN"/>
          </a:p>
        </p:txBody>
      </p:sp>
    </p:spTree>
    <p:extLst>
      <p:ext uri="{BB962C8B-B14F-4D97-AF65-F5344CB8AC3E}">
        <p14:creationId xmlns:p14="http://schemas.microsoft.com/office/powerpoint/2010/main" val="281826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Para là một hệ thống</a:t>
            </a:r>
          </a:p>
        </p:txBody>
      </p:sp>
      <p:sp>
        <p:nvSpPr>
          <p:cNvPr id="4" name="Slide Number Placeholder 3"/>
          <p:cNvSpPr>
            <a:spLocks noGrp="1"/>
          </p:cNvSpPr>
          <p:nvPr>
            <p:ph type="sldNum" sz="quarter" idx="5"/>
          </p:nvPr>
        </p:nvSpPr>
        <p:spPr/>
        <p:txBody>
          <a:bodyPr/>
          <a:lstStyle/>
          <a:p>
            <a:fld id="{F8B7DDDE-A47A-134D-A500-2417BE521D7B}" type="slidenum">
              <a:rPr lang="en-VN" smtClean="0"/>
              <a:t>12</a:t>
            </a:fld>
            <a:endParaRPr lang="en-VN"/>
          </a:p>
        </p:txBody>
      </p:sp>
    </p:spTree>
    <p:extLst>
      <p:ext uri="{BB962C8B-B14F-4D97-AF65-F5344CB8AC3E}">
        <p14:creationId xmlns:p14="http://schemas.microsoft.com/office/powerpoint/2010/main" val="132093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Tổ chức thông tin theo pp PARA sẽ khiến ta không ngừng hành động về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Việc thiết lập hệ thống sẽ không lấy đi thời gian mà còn cho bạn thêm thời gian và sự chú ý đến những vấn đề quan trọng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13</a:t>
            </a:fld>
            <a:endParaRPr lang="en-VN"/>
          </a:p>
        </p:txBody>
      </p:sp>
    </p:spTree>
    <p:extLst>
      <p:ext uri="{BB962C8B-B14F-4D97-AF65-F5344CB8AC3E}">
        <p14:creationId xmlns:p14="http://schemas.microsoft.com/office/powerpoint/2010/main" val="392936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VN" dirty="0"/>
              <a:t>Cuộc sống đã quá phức tạp nếu hệ thống quản lý cũng phức tạp thì khó mà cá nhân mỗi người có như cầu duy trì nó, nó sẽ lấy đi thời gian, năng lượng mà bạn cần đê tiếp tục sống.</a:t>
            </a:r>
          </a:p>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17</a:t>
            </a:fld>
            <a:endParaRPr lang="en-VN"/>
          </a:p>
        </p:txBody>
      </p:sp>
    </p:spTree>
    <p:extLst>
      <p:ext uri="{BB962C8B-B14F-4D97-AF65-F5344CB8AC3E}">
        <p14:creationId xmlns:p14="http://schemas.microsoft.com/office/powerpoint/2010/main" val="358018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Tổ chức thông tin theo pp PARA sẽ khiến ta không ngừng hành động về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Việc thiết lập hệ thống sẽ không lấy đi thời gian mà còn cho bạn thêm thời gian và sự chú ý đến những vấn đề quan trọng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18</a:t>
            </a:fld>
            <a:endParaRPr lang="en-VN"/>
          </a:p>
        </p:txBody>
      </p:sp>
    </p:spTree>
    <p:extLst>
      <p:ext uri="{BB962C8B-B14F-4D97-AF65-F5344CB8AC3E}">
        <p14:creationId xmlns:p14="http://schemas.microsoft.com/office/powerpoint/2010/main" val="340006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Tổ chức thông tin theo pp PARA sẽ khiến ta không ngừng hành động về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Việc thiết lập hệ thống sẽ không lấy đi thời gian mà còn cho bạn thêm thời gian và sự chú ý đến những vấn đề quan trọng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19</a:t>
            </a:fld>
            <a:endParaRPr lang="en-VN"/>
          </a:p>
        </p:txBody>
      </p:sp>
    </p:spTree>
    <p:extLst>
      <p:ext uri="{BB962C8B-B14F-4D97-AF65-F5344CB8AC3E}">
        <p14:creationId xmlns:p14="http://schemas.microsoft.com/office/powerpoint/2010/main" val="109020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Cơ hội để xóa sạch mọi thứ và khởi động lại cuộc sống số của mình dựa trên các nguyên tắc tổ chức vượt thời gian</a:t>
            </a:r>
          </a:p>
          <a:p>
            <a:endParaRPr lang="en-VN" dirty="0"/>
          </a:p>
          <a:p>
            <a:r>
              <a:rPr lang="en-VN" dirty="0"/>
              <a:t>Tưởng tượng Lưu trữ là tủ đông – kho đông lạnh và bạn có thể truy cập để xem lại nó bất cứ lúc nào</a:t>
            </a:r>
          </a:p>
        </p:txBody>
      </p:sp>
      <p:sp>
        <p:nvSpPr>
          <p:cNvPr id="4" name="Slide Number Placeholder 3"/>
          <p:cNvSpPr>
            <a:spLocks noGrp="1"/>
          </p:cNvSpPr>
          <p:nvPr>
            <p:ph type="sldNum" sz="quarter" idx="5"/>
          </p:nvPr>
        </p:nvSpPr>
        <p:spPr/>
        <p:txBody>
          <a:bodyPr/>
          <a:lstStyle/>
          <a:p>
            <a:fld id="{F8B7DDDE-A47A-134D-A500-2417BE521D7B}" type="slidenum">
              <a:rPr lang="en-VN" smtClean="0"/>
              <a:t>20</a:t>
            </a:fld>
            <a:endParaRPr lang="en-VN"/>
          </a:p>
        </p:txBody>
      </p:sp>
    </p:spTree>
    <p:extLst>
      <p:ext uri="{BB962C8B-B14F-4D97-AF65-F5344CB8AC3E}">
        <p14:creationId xmlns:p14="http://schemas.microsoft.com/office/powerpoint/2010/main" val="212546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Cơ hội để xóa sạch mọi thứ và khởi động lại cuộc sống số của mình dựa trên các nguyên tắc tổ chức vượt thời gian</a:t>
            </a:r>
          </a:p>
        </p:txBody>
      </p:sp>
      <p:sp>
        <p:nvSpPr>
          <p:cNvPr id="4" name="Slide Number Placeholder 3"/>
          <p:cNvSpPr>
            <a:spLocks noGrp="1"/>
          </p:cNvSpPr>
          <p:nvPr>
            <p:ph type="sldNum" sz="quarter" idx="5"/>
          </p:nvPr>
        </p:nvSpPr>
        <p:spPr/>
        <p:txBody>
          <a:bodyPr/>
          <a:lstStyle/>
          <a:p>
            <a:fld id="{F8B7DDDE-A47A-134D-A500-2417BE521D7B}" type="slidenum">
              <a:rPr lang="en-VN" smtClean="0"/>
              <a:t>21</a:t>
            </a:fld>
            <a:endParaRPr lang="en-VN"/>
          </a:p>
        </p:txBody>
      </p:sp>
    </p:spTree>
    <p:extLst>
      <p:ext uri="{BB962C8B-B14F-4D97-AF65-F5344CB8AC3E}">
        <p14:creationId xmlns:p14="http://schemas.microsoft.com/office/powerpoint/2010/main" val="175679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22</a:t>
            </a:fld>
            <a:endParaRPr lang="en-VN"/>
          </a:p>
        </p:txBody>
      </p:sp>
    </p:spTree>
    <p:extLst>
      <p:ext uri="{BB962C8B-B14F-4D97-AF65-F5344CB8AC3E}">
        <p14:creationId xmlns:p14="http://schemas.microsoft.com/office/powerpoint/2010/main" val="54316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23</a:t>
            </a:fld>
            <a:endParaRPr lang="en-VN"/>
          </a:p>
        </p:txBody>
      </p:sp>
    </p:spTree>
    <p:extLst>
      <p:ext uri="{BB962C8B-B14F-4D97-AF65-F5344CB8AC3E}">
        <p14:creationId xmlns:p14="http://schemas.microsoft.com/office/powerpoint/2010/main" val="304174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Bạn sẽ biết chính xác đâu là nơi bạn lưu những ghi chú, tài liệu quan trọng trong cuộc sống, và làm thế nào để tìm ra chúng trong vài giây</a:t>
            </a:r>
          </a:p>
        </p:txBody>
      </p:sp>
      <p:sp>
        <p:nvSpPr>
          <p:cNvPr id="4" name="Slide Number Placeholder 3"/>
          <p:cNvSpPr>
            <a:spLocks noGrp="1"/>
          </p:cNvSpPr>
          <p:nvPr>
            <p:ph type="sldNum" sz="quarter" idx="5"/>
          </p:nvPr>
        </p:nvSpPr>
        <p:spPr/>
        <p:txBody>
          <a:bodyPr/>
          <a:lstStyle/>
          <a:p>
            <a:fld id="{F8B7DDDE-A47A-134D-A500-2417BE521D7B}" type="slidenum">
              <a:rPr lang="en-VN" smtClean="0"/>
              <a:t>2</a:t>
            </a:fld>
            <a:endParaRPr lang="en-VN"/>
          </a:p>
        </p:txBody>
      </p:sp>
    </p:spTree>
    <p:extLst>
      <p:ext uri="{BB962C8B-B14F-4D97-AF65-F5344CB8AC3E}">
        <p14:creationId xmlns:p14="http://schemas.microsoft.com/office/powerpoint/2010/main" val="265407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Bạn sẽ biết rõ điều gì quan trọng với mình, vì vật bạn có thể chủ động để cuooj sống đi đến sự phù hợp với sở thích và mục tiêu của mình</a:t>
            </a:r>
          </a:p>
        </p:txBody>
      </p:sp>
      <p:sp>
        <p:nvSpPr>
          <p:cNvPr id="4" name="Slide Number Placeholder 3"/>
          <p:cNvSpPr>
            <a:spLocks noGrp="1"/>
          </p:cNvSpPr>
          <p:nvPr>
            <p:ph type="sldNum" sz="quarter" idx="5"/>
          </p:nvPr>
        </p:nvSpPr>
        <p:spPr/>
        <p:txBody>
          <a:bodyPr/>
          <a:lstStyle/>
          <a:p>
            <a:fld id="{F8B7DDDE-A47A-134D-A500-2417BE521D7B}" type="slidenum">
              <a:rPr lang="en-VN" smtClean="0"/>
              <a:t>3</a:t>
            </a:fld>
            <a:endParaRPr lang="en-VN"/>
          </a:p>
        </p:txBody>
      </p:sp>
    </p:spTree>
    <p:extLst>
      <p:ext uri="{BB962C8B-B14F-4D97-AF65-F5344CB8AC3E}">
        <p14:creationId xmlns:p14="http://schemas.microsoft.com/office/powerpoint/2010/main" val="150840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Bạn sẽ luôn luôn hoàn thành những điều bạn đã bắt đầu, đánh bại sự trì hoãn và tận dụng kiến thức đã học trong quá khứ để tiến bộ một cách nhanh chóng</a:t>
            </a:r>
          </a:p>
        </p:txBody>
      </p:sp>
      <p:sp>
        <p:nvSpPr>
          <p:cNvPr id="4" name="Slide Number Placeholder 3"/>
          <p:cNvSpPr>
            <a:spLocks noGrp="1"/>
          </p:cNvSpPr>
          <p:nvPr>
            <p:ph type="sldNum" sz="quarter" idx="5"/>
          </p:nvPr>
        </p:nvSpPr>
        <p:spPr/>
        <p:txBody>
          <a:bodyPr/>
          <a:lstStyle/>
          <a:p>
            <a:fld id="{F8B7DDDE-A47A-134D-A500-2417BE521D7B}" type="slidenum">
              <a:rPr lang="en-VN" smtClean="0"/>
              <a:t>4</a:t>
            </a:fld>
            <a:endParaRPr lang="en-VN"/>
          </a:p>
        </p:txBody>
      </p:sp>
    </p:spTree>
    <p:extLst>
      <p:ext uri="{BB962C8B-B14F-4D97-AF65-F5344CB8AC3E}">
        <p14:creationId xmlns:p14="http://schemas.microsoft.com/office/powerpoint/2010/main" val="315352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Bạn sẽ chống lại được việc bị quả tải thông tin và FOMO: Nổi sợ bỏ lõ một mãnh ghép thông tin quan trọng sẽ biến mất, thay thế bởi sự tự tin rằng, ban có được tất cả mọi thứ cần thiết để bắt đầu</a:t>
            </a:r>
          </a:p>
        </p:txBody>
      </p:sp>
      <p:sp>
        <p:nvSpPr>
          <p:cNvPr id="4" name="Slide Number Placeholder 3"/>
          <p:cNvSpPr>
            <a:spLocks noGrp="1"/>
          </p:cNvSpPr>
          <p:nvPr>
            <p:ph type="sldNum" sz="quarter" idx="5"/>
          </p:nvPr>
        </p:nvSpPr>
        <p:spPr/>
        <p:txBody>
          <a:bodyPr/>
          <a:lstStyle/>
          <a:p>
            <a:fld id="{F8B7DDDE-A47A-134D-A500-2417BE521D7B}" type="slidenum">
              <a:rPr lang="en-VN" smtClean="0"/>
              <a:t>5</a:t>
            </a:fld>
            <a:endParaRPr lang="en-VN"/>
          </a:p>
        </p:txBody>
      </p:sp>
    </p:spTree>
    <p:extLst>
      <p:ext uri="{BB962C8B-B14F-4D97-AF65-F5344CB8AC3E}">
        <p14:creationId xmlns:p14="http://schemas.microsoft.com/office/powerpoint/2010/main" val="240553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Trong một cuộc sống đầy sự phức tạp</a:t>
            </a:r>
          </a:p>
        </p:txBody>
      </p:sp>
      <p:sp>
        <p:nvSpPr>
          <p:cNvPr id="4" name="Slide Number Placeholder 3"/>
          <p:cNvSpPr>
            <a:spLocks noGrp="1"/>
          </p:cNvSpPr>
          <p:nvPr>
            <p:ph type="sldNum" sz="quarter" idx="5"/>
          </p:nvPr>
        </p:nvSpPr>
        <p:spPr/>
        <p:txBody>
          <a:bodyPr/>
          <a:lstStyle/>
          <a:p>
            <a:fld id="{F8B7DDDE-A47A-134D-A500-2417BE521D7B}" type="slidenum">
              <a:rPr lang="en-VN" smtClean="0"/>
              <a:t>6</a:t>
            </a:fld>
            <a:endParaRPr lang="en-VN"/>
          </a:p>
        </p:txBody>
      </p:sp>
    </p:spTree>
    <p:extLst>
      <p:ext uri="{BB962C8B-B14F-4D97-AF65-F5344CB8AC3E}">
        <p14:creationId xmlns:p14="http://schemas.microsoft.com/office/powerpoint/2010/main" val="150318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Trong một cuộc sống đầy sự phức tạp</a:t>
            </a:r>
          </a:p>
        </p:txBody>
      </p:sp>
      <p:sp>
        <p:nvSpPr>
          <p:cNvPr id="4" name="Slide Number Placeholder 3"/>
          <p:cNvSpPr>
            <a:spLocks noGrp="1"/>
          </p:cNvSpPr>
          <p:nvPr>
            <p:ph type="sldNum" sz="quarter" idx="5"/>
          </p:nvPr>
        </p:nvSpPr>
        <p:spPr/>
        <p:txBody>
          <a:bodyPr/>
          <a:lstStyle/>
          <a:p>
            <a:fld id="{F8B7DDDE-A47A-134D-A500-2417BE521D7B}" type="slidenum">
              <a:rPr lang="en-VN" smtClean="0"/>
              <a:t>7</a:t>
            </a:fld>
            <a:endParaRPr lang="en-VN"/>
          </a:p>
        </p:txBody>
      </p:sp>
    </p:spTree>
    <p:extLst>
      <p:ext uri="{BB962C8B-B14F-4D97-AF65-F5344CB8AC3E}">
        <p14:creationId xmlns:p14="http://schemas.microsoft.com/office/powerpoint/2010/main" val="383177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B7DDDE-A47A-134D-A500-2417BE521D7B}" type="slidenum">
              <a:rPr lang="en-VN" smtClean="0"/>
              <a:t>10</a:t>
            </a:fld>
            <a:endParaRPr lang="en-VN"/>
          </a:p>
        </p:txBody>
      </p:sp>
    </p:spTree>
    <p:extLst>
      <p:ext uri="{BB962C8B-B14F-4D97-AF65-F5344CB8AC3E}">
        <p14:creationId xmlns:p14="http://schemas.microsoft.com/office/powerpoint/2010/main" val="104838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Para là một hệ thống đơn giản, toàn diện nhưng linh hoạt cho việc tổ chức mọi thông tin , kiến thức trên mọi nền tảng kỹ thuật số</a:t>
            </a:r>
          </a:p>
        </p:txBody>
      </p:sp>
      <p:sp>
        <p:nvSpPr>
          <p:cNvPr id="4" name="Slide Number Placeholder 3"/>
          <p:cNvSpPr>
            <a:spLocks noGrp="1"/>
          </p:cNvSpPr>
          <p:nvPr>
            <p:ph type="sldNum" sz="quarter" idx="5"/>
          </p:nvPr>
        </p:nvSpPr>
        <p:spPr/>
        <p:txBody>
          <a:bodyPr/>
          <a:lstStyle/>
          <a:p>
            <a:fld id="{F8B7DDDE-A47A-134D-A500-2417BE521D7B}" type="slidenum">
              <a:rPr lang="en-VN" smtClean="0"/>
              <a:t>11</a:t>
            </a:fld>
            <a:endParaRPr lang="en-VN"/>
          </a:p>
        </p:txBody>
      </p:sp>
    </p:spTree>
    <p:extLst>
      <p:ext uri="{BB962C8B-B14F-4D97-AF65-F5344CB8AC3E}">
        <p14:creationId xmlns:p14="http://schemas.microsoft.com/office/powerpoint/2010/main" val="71928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DA44FD-F68F-2F88-D9E3-DDBB28A04CCD}"/>
              </a:ext>
            </a:extLst>
          </p:cNvPr>
          <p:cNvSpPr>
            <a:spLocks noGrp="1"/>
          </p:cNvSpPr>
          <p:nvPr>
            <p:ph type="dt" sz="half" idx="10"/>
          </p:nvPr>
        </p:nvSpPr>
        <p:spPr>
          <a:xfrm>
            <a:off x="838200" y="6356350"/>
            <a:ext cx="2743200" cy="365125"/>
          </a:xfrm>
          <a:prstGeom prst="rect">
            <a:avLst/>
          </a:prstGeom>
        </p:spPr>
        <p:txBody>
          <a:bodyPr/>
          <a:lstStyle/>
          <a:p>
            <a:endParaRPr lang="en-VN"/>
          </a:p>
        </p:txBody>
      </p:sp>
      <p:sp>
        <p:nvSpPr>
          <p:cNvPr id="4" name="Footer Placeholder 3">
            <a:extLst>
              <a:ext uri="{FF2B5EF4-FFF2-40B4-BE49-F238E27FC236}">
                <a16:creationId xmlns:a16="http://schemas.microsoft.com/office/drawing/2014/main" id="{38A0619B-D5B3-97B7-7126-F7CA770FA49D}"/>
              </a:ext>
            </a:extLst>
          </p:cNvPr>
          <p:cNvSpPr>
            <a:spLocks noGrp="1"/>
          </p:cNvSpPr>
          <p:nvPr>
            <p:ph type="ftr" sz="quarter" idx="11"/>
          </p:nvPr>
        </p:nvSpPr>
        <p:spPr>
          <a:xfrm>
            <a:off x="4038600" y="6356350"/>
            <a:ext cx="4114800" cy="365125"/>
          </a:xfrm>
          <a:prstGeom prst="rect">
            <a:avLst/>
          </a:prstGeom>
        </p:spPr>
        <p:txBody>
          <a:bodyPr/>
          <a:lstStyle/>
          <a:p>
            <a:endParaRPr lang="en-VN"/>
          </a:p>
        </p:txBody>
      </p:sp>
      <p:sp>
        <p:nvSpPr>
          <p:cNvPr id="5" name="Slide Number Placeholder 4">
            <a:extLst>
              <a:ext uri="{FF2B5EF4-FFF2-40B4-BE49-F238E27FC236}">
                <a16:creationId xmlns:a16="http://schemas.microsoft.com/office/drawing/2014/main" id="{3EC99758-652A-F26D-9DA5-2294A5A211E5}"/>
              </a:ext>
            </a:extLst>
          </p:cNvPr>
          <p:cNvSpPr>
            <a:spLocks noGrp="1"/>
          </p:cNvSpPr>
          <p:nvPr>
            <p:ph type="sldNum" sz="quarter" idx="12"/>
          </p:nvPr>
        </p:nvSpPr>
        <p:spPr>
          <a:xfrm>
            <a:off x="8610600" y="6356350"/>
            <a:ext cx="2743200" cy="365125"/>
          </a:xfrm>
          <a:prstGeom prst="rect">
            <a:avLst/>
          </a:prstGeom>
        </p:spPr>
        <p:txBody>
          <a:bodyPr/>
          <a:lstStyle/>
          <a:p>
            <a:fld id="{88929837-2E81-F446-B516-07367984CC73}" type="slidenum">
              <a:rPr lang="en-VN" smtClean="0"/>
              <a:pPr/>
              <a:t>‹#›</a:t>
            </a:fld>
            <a:endParaRPr lang="en-VN" dirty="0"/>
          </a:p>
        </p:txBody>
      </p:sp>
    </p:spTree>
    <p:extLst>
      <p:ext uri="{BB962C8B-B14F-4D97-AF65-F5344CB8AC3E}">
        <p14:creationId xmlns:p14="http://schemas.microsoft.com/office/powerpoint/2010/main" val="333068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9Slide03 Open Sans Bold" panose="020B0606030504020204" pitchFamily="34" charset="0"/>
                <a:ea typeface="#9Slide03 Open Sans Bold" panose="020B0606030504020204" pitchFamily="34" charset="0"/>
                <a:cs typeface="#9Slide03 Open Sans 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VN"/>
          </a:p>
        </p:txBody>
      </p:sp>
      <p:sp>
        <p:nvSpPr>
          <p:cNvPr id="7" name="Slide Number Placeholder 3">
            <a:extLst>
              <a:ext uri="{FF2B5EF4-FFF2-40B4-BE49-F238E27FC236}">
                <a16:creationId xmlns:a16="http://schemas.microsoft.com/office/drawing/2014/main" id="{00365409-9D47-D616-51ED-8FA08E99F10B}"/>
              </a:ext>
            </a:extLst>
          </p:cNvPr>
          <p:cNvSpPr>
            <a:spLocks noGrp="1"/>
          </p:cNvSpPr>
          <p:nvPr>
            <p:ph type="sldNum" sz="quarter" idx="12"/>
          </p:nvPr>
        </p:nvSpPr>
        <p:spPr>
          <a:xfrm>
            <a:off x="9108311" y="6310051"/>
            <a:ext cx="2743200" cy="365125"/>
          </a:xfrm>
          <a:prstGeom prst="rect">
            <a:avLst/>
          </a:prstGeom>
        </p:spPr>
        <p:txBody>
          <a:bodyPr/>
          <a:lstStyle>
            <a:lvl1pPr algn="r">
              <a:defRPr sz="24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fld id="{88929837-2E81-F446-B516-07367984CC73}" type="slidenum">
              <a:rPr lang="en-VN" smtClean="0"/>
              <a:pPr/>
              <a:t>‹#›</a:t>
            </a:fld>
            <a:endParaRPr lang="en-VN" dirty="0"/>
          </a:p>
        </p:txBody>
      </p:sp>
    </p:spTree>
    <p:extLst>
      <p:ext uri="{BB962C8B-B14F-4D97-AF65-F5344CB8AC3E}">
        <p14:creationId xmlns:p14="http://schemas.microsoft.com/office/powerpoint/2010/main" val="128772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08311" y="6310051"/>
            <a:ext cx="2743200" cy="365125"/>
          </a:xfrm>
          <a:prstGeom prst="rect">
            <a:avLst/>
          </a:prstGeom>
        </p:spPr>
        <p:txBody>
          <a:bodyPr/>
          <a:lstStyle>
            <a:lvl1pPr algn="r">
              <a:defRPr sz="24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fld id="{88929837-2E81-F446-B516-07367984CC73}" type="slidenum">
              <a:rPr lang="en-VN" smtClean="0"/>
              <a:pPr/>
              <a:t>‹#›</a:t>
            </a:fld>
            <a:endParaRPr lang="en-VN" dirty="0"/>
          </a:p>
        </p:txBody>
      </p:sp>
      <p:sp>
        <p:nvSpPr>
          <p:cNvPr id="5" name="Rectangle 4">
            <a:extLst>
              <a:ext uri="{FF2B5EF4-FFF2-40B4-BE49-F238E27FC236}">
                <a16:creationId xmlns:a16="http://schemas.microsoft.com/office/drawing/2014/main" id="{B0D12ED5-D7F0-F83C-BD8B-4F1370CCC7D4}"/>
              </a:ext>
            </a:extLst>
          </p:cNvPr>
          <p:cNvSpPr/>
          <p:nvPr userDrawn="1"/>
        </p:nvSpPr>
        <p:spPr>
          <a:xfrm>
            <a:off x="0" y="0"/>
            <a:ext cx="3363686" cy="6858000"/>
          </a:xfrm>
          <a:prstGeom prst="rect">
            <a:avLst/>
          </a:prstGeom>
          <a:solidFill>
            <a:srgbClr val="2C01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5" name="Rectangle 14">
            <a:extLst>
              <a:ext uri="{FF2B5EF4-FFF2-40B4-BE49-F238E27FC236}">
                <a16:creationId xmlns:a16="http://schemas.microsoft.com/office/drawing/2014/main" id="{8DDA1E28-618C-A56D-2EC0-F247481A8D54}"/>
              </a:ext>
            </a:extLst>
          </p:cNvPr>
          <p:cNvSpPr/>
          <p:nvPr userDrawn="1"/>
        </p:nvSpPr>
        <p:spPr>
          <a:xfrm>
            <a:off x="0" y="0"/>
            <a:ext cx="3782786" cy="6858000"/>
          </a:xfrm>
          <a:prstGeom prst="rect">
            <a:avLst/>
          </a:prstGeom>
          <a:solidFill>
            <a:srgbClr val="2C01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7" name="Title 6">
            <a:extLst>
              <a:ext uri="{FF2B5EF4-FFF2-40B4-BE49-F238E27FC236}">
                <a16:creationId xmlns:a16="http://schemas.microsoft.com/office/drawing/2014/main" id="{15D81620-4ED1-34CE-729F-7250AA12010E}"/>
              </a:ext>
            </a:extLst>
          </p:cNvPr>
          <p:cNvSpPr>
            <a:spLocks noGrp="1"/>
          </p:cNvSpPr>
          <p:nvPr>
            <p:ph type="title"/>
          </p:nvPr>
        </p:nvSpPr>
        <p:spPr>
          <a:xfrm>
            <a:off x="628650" y="1373193"/>
            <a:ext cx="2525486" cy="4111615"/>
          </a:xfrm>
          <a:prstGeom prst="rect">
            <a:avLst/>
          </a:prstGeom>
        </p:spPr>
        <p:txBody>
          <a:bodyPr anchor="ctr"/>
          <a:lstStyle>
            <a:lvl1pPr algn="l">
              <a:lnSpc>
                <a:spcPct val="100000"/>
              </a:lnSpc>
              <a:defRPr sz="5000" b="1" i="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r>
              <a:rPr lang="en-US" dirty="0"/>
              <a:t>Click to edit Master title style</a:t>
            </a:r>
            <a:endParaRPr lang="en-VN" dirty="0"/>
          </a:p>
        </p:txBody>
      </p:sp>
      <p:sp>
        <p:nvSpPr>
          <p:cNvPr id="16" name="Content Placeholder 12">
            <a:extLst>
              <a:ext uri="{FF2B5EF4-FFF2-40B4-BE49-F238E27FC236}">
                <a16:creationId xmlns:a16="http://schemas.microsoft.com/office/drawing/2014/main" id="{A3569C16-4CFA-BF92-5ECD-28A048512B49}"/>
              </a:ext>
            </a:extLst>
          </p:cNvPr>
          <p:cNvSpPr>
            <a:spLocks noGrp="1"/>
          </p:cNvSpPr>
          <p:nvPr>
            <p:ph sz="quarter" idx="14"/>
          </p:nvPr>
        </p:nvSpPr>
        <p:spPr>
          <a:xfrm>
            <a:off x="4077854" y="816276"/>
            <a:ext cx="6990586" cy="1822752"/>
          </a:xfrm>
          <a:prstGeom prst="rect">
            <a:avLst/>
          </a:prstGeom>
        </p:spPr>
        <p:txBody>
          <a:bodyPr/>
          <a:lstStyle>
            <a:lvl1pPr>
              <a:defRPr b="1" i="0">
                <a:solidFill>
                  <a:srgbClr val="2C018B"/>
                </a:solidFill>
                <a:latin typeface="#9Slide03 Open Sans Bold" panose="020B0606030504020204" pitchFamily="34" charset="0"/>
                <a:ea typeface="#9Slide03 Open Sans Bold" panose="020B0606030504020204" pitchFamily="34" charset="0"/>
                <a:cs typeface="#9Slide03 Open Sans Bold" panose="020B0606030504020204" pitchFamily="34" charset="0"/>
              </a:defRPr>
            </a:lvl1pPr>
            <a:lvl2pPr marL="457200" indent="0">
              <a:buNone/>
              <a:defRPr/>
            </a:lvl2pPr>
          </a:lstStyle>
          <a:p>
            <a:pPr lvl="0"/>
            <a:r>
              <a:rPr lang="en-US" dirty="0"/>
              <a:t>Click to edit Master text</a:t>
            </a:r>
            <a:endParaRPr lang="en-VN" dirty="0"/>
          </a:p>
        </p:txBody>
      </p:sp>
    </p:spTree>
    <p:extLst>
      <p:ext uri="{BB962C8B-B14F-4D97-AF65-F5344CB8AC3E}">
        <p14:creationId xmlns:p14="http://schemas.microsoft.com/office/powerpoint/2010/main" val="390372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08311" y="6310051"/>
            <a:ext cx="2743200" cy="365125"/>
          </a:xfrm>
          <a:prstGeom prst="rect">
            <a:avLst/>
          </a:prstGeom>
        </p:spPr>
        <p:txBody>
          <a:bodyPr/>
          <a:lstStyle>
            <a:lvl1pPr algn="r">
              <a:defRPr sz="24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fld id="{88929837-2E81-F446-B516-07367984CC73}" type="slidenum">
              <a:rPr lang="en-VN" smtClean="0"/>
              <a:pPr/>
              <a:t>‹#›</a:t>
            </a:fld>
            <a:endParaRPr lang="en-VN" dirty="0"/>
          </a:p>
        </p:txBody>
      </p:sp>
      <p:sp>
        <p:nvSpPr>
          <p:cNvPr id="5" name="Rectangle 4">
            <a:extLst>
              <a:ext uri="{FF2B5EF4-FFF2-40B4-BE49-F238E27FC236}">
                <a16:creationId xmlns:a16="http://schemas.microsoft.com/office/drawing/2014/main" id="{B0D12ED5-D7F0-F83C-BD8B-4F1370CCC7D4}"/>
              </a:ext>
            </a:extLst>
          </p:cNvPr>
          <p:cNvSpPr/>
          <p:nvPr userDrawn="1"/>
        </p:nvSpPr>
        <p:spPr>
          <a:xfrm>
            <a:off x="-139485" y="-139485"/>
            <a:ext cx="975413" cy="7012983"/>
          </a:xfrm>
          <a:prstGeom prst="rect">
            <a:avLst/>
          </a:prstGeom>
          <a:solidFill>
            <a:srgbClr val="2C01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Content Placeholder 12">
            <a:extLst>
              <a:ext uri="{FF2B5EF4-FFF2-40B4-BE49-F238E27FC236}">
                <a16:creationId xmlns:a16="http://schemas.microsoft.com/office/drawing/2014/main" id="{04350CC2-EF31-DFF4-E7AB-B48C17BACFFC}"/>
              </a:ext>
            </a:extLst>
          </p:cNvPr>
          <p:cNvSpPr>
            <a:spLocks noGrp="1"/>
          </p:cNvSpPr>
          <p:nvPr>
            <p:ph sz="quarter" idx="13"/>
          </p:nvPr>
        </p:nvSpPr>
        <p:spPr>
          <a:xfrm>
            <a:off x="1114425" y="387580"/>
            <a:ext cx="6990586" cy="1822752"/>
          </a:xfrm>
          <a:prstGeom prst="rect">
            <a:avLst/>
          </a:prstGeom>
        </p:spPr>
        <p:txBody>
          <a:bodyPr/>
          <a:lstStyle>
            <a:lvl1pPr>
              <a:defRPr b="1" i="0">
                <a:solidFill>
                  <a:srgbClr val="2C018B"/>
                </a:solidFill>
                <a:latin typeface="#9Slide03 Open Sans Bold" panose="020B0606030504020204" pitchFamily="34" charset="0"/>
                <a:ea typeface="#9Slide03 Open Sans Bold" panose="020B0606030504020204" pitchFamily="34" charset="0"/>
                <a:cs typeface="#9Slide03 Open Sans Bold" panose="020B0606030504020204" pitchFamily="34" charset="0"/>
              </a:defRPr>
            </a:lvl1pPr>
            <a:lvl2pPr marL="457200" indent="0">
              <a:buNone/>
              <a:defRPr/>
            </a:lvl2pPr>
          </a:lstStyle>
          <a:p>
            <a:pPr lvl="0"/>
            <a:r>
              <a:rPr lang="en-US" dirty="0"/>
              <a:t>Click to edit Master text</a:t>
            </a:r>
            <a:endParaRPr lang="en-VN" dirty="0"/>
          </a:p>
        </p:txBody>
      </p:sp>
      <p:sp>
        <p:nvSpPr>
          <p:cNvPr id="3" name="Picture Placeholder 2">
            <a:extLst>
              <a:ext uri="{FF2B5EF4-FFF2-40B4-BE49-F238E27FC236}">
                <a16:creationId xmlns:a16="http://schemas.microsoft.com/office/drawing/2014/main" id="{E3CCF03C-52A6-0EFB-1575-1CEEE20B4905}"/>
              </a:ext>
            </a:extLst>
          </p:cNvPr>
          <p:cNvSpPr>
            <a:spLocks noGrp="1"/>
          </p:cNvSpPr>
          <p:nvPr>
            <p:ph type="pic" sz="quarter" idx="14"/>
          </p:nvPr>
        </p:nvSpPr>
        <p:spPr>
          <a:xfrm>
            <a:off x="1104093" y="2349906"/>
            <a:ext cx="2879270" cy="2158187"/>
          </a:xfrm>
          <a:prstGeom prst="rect">
            <a:avLst/>
          </a:prstGeom>
        </p:spPr>
        <p:txBody>
          <a:bodyPr/>
          <a:lstStyle/>
          <a:p>
            <a:endParaRPr lang="en-VN" dirty="0"/>
          </a:p>
        </p:txBody>
      </p:sp>
      <p:sp>
        <p:nvSpPr>
          <p:cNvPr id="6" name="Picture Placeholder 2">
            <a:extLst>
              <a:ext uri="{FF2B5EF4-FFF2-40B4-BE49-F238E27FC236}">
                <a16:creationId xmlns:a16="http://schemas.microsoft.com/office/drawing/2014/main" id="{028CF406-801B-BEC1-B625-7994E253F986}"/>
              </a:ext>
            </a:extLst>
          </p:cNvPr>
          <p:cNvSpPr>
            <a:spLocks noGrp="1"/>
          </p:cNvSpPr>
          <p:nvPr>
            <p:ph type="pic" sz="quarter" idx="15"/>
          </p:nvPr>
        </p:nvSpPr>
        <p:spPr>
          <a:xfrm>
            <a:off x="4040446" y="2349906"/>
            <a:ext cx="2879270" cy="2158187"/>
          </a:xfrm>
          <a:prstGeom prst="rect">
            <a:avLst/>
          </a:prstGeom>
        </p:spPr>
        <p:txBody>
          <a:bodyPr/>
          <a:lstStyle/>
          <a:p>
            <a:endParaRPr lang="en-VN" dirty="0"/>
          </a:p>
        </p:txBody>
      </p:sp>
      <p:sp>
        <p:nvSpPr>
          <p:cNvPr id="8" name="Picture Placeholder 2">
            <a:extLst>
              <a:ext uri="{FF2B5EF4-FFF2-40B4-BE49-F238E27FC236}">
                <a16:creationId xmlns:a16="http://schemas.microsoft.com/office/drawing/2014/main" id="{1CEEA034-AB2A-77BF-9669-8934D9F0DC68}"/>
              </a:ext>
            </a:extLst>
          </p:cNvPr>
          <p:cNvSpPr>
            <a:spLocks noGrp="1"/>
          </p:cNvSpPr>
          <p:nvPr>
            <p:ph type="pic" sz="quarter" idx="16"/>
          </p:nvPr>
        </p:nvSpPr>
        <p:spPr>
          <a:xfrm>
            <a:off x="6976800" y="2349906"/>
            <a:ext cx="2879270" cy="2158187"/>
          </a:xfrm>
          <a:prstGeom prst="rect">
            <a:avLst/>
          </a:prstGeom>
        </p:spPr>
        <p:txBody>
          <a:bodyPr/>
          <a:lstStyle/>
          <a:p>
            <a:endParaRPr lang="en-VN" dirty="0"/>
          </a:p>
        </p:txBody>
      </p:sp>
    </p:spTree>
    <p:extLst>
      <p:ext uri="{BB962C8B-B14F-4D97-AF65-F5344CB8AC3E}">
        <p14:creationId xmlns:p14="http://schemas.microsoft.com/office/powerpoint/2010/main" val="131468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VN" dirty="0"/>
          </a:p>
        </p:txBody>
      </p:sp>
      <p:sp>
        <p:nvSpPr>
          <p:cNvPr id="10" name="Slide Number Placeholder 3">
            <a:extLst>
              <a:ext uri="{FF2B5EF4-FFF2-40B4-BE49-F238E27FC236}">
                <a16:creationId xmlns:a16="http://schemas.microsoft.com/office/drawing/2014/main" id="{5F54FE58-4009-5C2E-E137-1989A35B6CC9}"/>
              </a:ext>
            </a:extLst>
          </p:cNvPr>
          <p:cNvSpPr>
            <a:spLocks noGrp="1"/>
          </p:cNvSpPr>
          <p:nvPr>
            <p:ph type="sldNum" sz="quarter" idx="12"/>
          </p:nvPr>
        </p:nvSpPr>
        <p:spPr>
          <a:xfrm>
            <a:off x="9108311" y="6310051"/>
            <a:ext cx="2743200" cy="365125"/>
          </a:xfrm>
          <a:prstGeom prst="rect">
            <a:avLst/>
          </a:prstGeom>
        </p:spPr>
        <p:txBody>
          <a:bodyPr/>
          <a:lstStyle>
            <a:lvl1pPr algn="r">
              <a:defRPr sz="24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fld id="{88929837-2E81-F446-B516-07367984CC73}" type="slidenum">
              <a:rPr lang="en-VN" smtClean="0"/>
              <a:pPr/>
              <a:t>‹#›</a:t>
            </a:fld>
            <a:endParaRPr lang="en-VN" dirty="0"/>
          </a:p>
        </p:txBody>
      </p:sp>
    </p:spTree>
    <p:extLst>
      <p:ext uri="{BB962C8B-B14F-4D97-AF65-F5344CB8AC3E}">
        <p14:creationId xmlns:p14="http://schemas.microsoft.com/office/powerpoint/2010/main" val="328231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2776-814E-03E9-65FE-A077004AE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05CC61F5-65E4-6BB2-1C6B-437CC3D3D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FC2CA8C1-5546-C2F5-2E6D-3E6048233462}"/>
              </a:ext>
            </a:extLst>
          </p:cNvPr>
          <p:cNvSpPr>
            <a:spLocks noGrp="1"/>
          </p:cNvSpPr>
          <p:nvPr>
            <p:ph type="dt" sz="half" idx="10"/>
          </p:nvPr>
        </p:nvSpPr>
        <p:spPr/>
        <p:txBody>
          <a:bodyPr/>
          <a:lstStyle/>
          <a:p>
            <a:fld id="{AC0224DD-B2DC-D249-AB31-880BDD4D085D}" type="datetimeFigureOut">
              <a:rPr lang="en-VN" smtClean="0"/>
              <a:t>16/10/24</a:t>
            </a:fld>
            <a:endParaRPr lang="en-VN"/>
          </a:p>
        </p:txBody>
      </p:sp>
      <p:sp>
        <p:nvSpPr>
          <p:cNvPr id="5" name="Footer Placeholder 4">
            <a:extLst>
              <a:ext uri="{FF2B5EF4-FFF2-40B4-BE49-F238E27FC236}">
                <a16:creationId xmlns:a16="http://schemas.microsoft.com/office/drawing/2014/main" id="{818383AE-85EE-478B-A342-821F313A666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DF2E8D4-012E-EE4A-9214-F6CE3E127264}"/>
              </a:ext>
            </a:extLst>
          </p:cNvPr>
          <p:cNvSpPr>
            <a:spLocks noGrp="1"/>
          </p:cNvSpPr>
          <p:nvPr>
            <p:ph type="sldNum" sz="quarter" idx="12"/>
          </p:nvPr>
        </p:nvSpPr>
        <p:spPr>
          <a:xfrm>
            <a:off x="8610600" y="6356350"/>
            <a:ext cx="2743200" cy="365125"/>
          </a:xfrm>
          <a:prstGeom prst="rect">
            <a:avLst/>
          </a:prstGeom>
        </p:spPr>
        <p:txBody>
          <a:bodyPr/>
          <a:lstStyle/>
          <a:p>
            <a:fld id="{681D6FD4-7747-0949-A998-33E0A5BB7B21}" type="slidenum">
              <a:rPr lang="en-VN" smtClean="0"/>
              <a:t>‹#›</a:t>
            </a:fld>
            <a:endParaRPr lang="en-VN"/>
          </a:p>
        </p:txBody>
      </p:sp>
    </p:spTree>
    <p:extLst>
      <p:ext uri="{BB962C8B-B14F-4D97-AF65-F5344CB8AC3E}">
        <p14:creationId xmlns:p14="http://schemas.microsoft.com/office/powerpoint/2010/main" val="1729509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F23484BB-8303-CE90-5082-A35164B21263}"/>
              </a:ext>
            </a:extLst>
          </p:cNvPr>
          <p:cNvSpPr txBox="1"/>
          <p:nvPr userDrawn="1"/>
        </p:nvSpPr>
        <p:spPr>
          <a:xfrm>
            <a:off x="0" y="-1543110"/>
            <a:ext cx="12192000" cy="400110"/>
          </a:xfrm>
          <a:prstGeom prst="rect">
            <a:avLst/>
          </a:prstGeom>
          <a:noFill/>
        </p:spPr>
        <p:txBody>
          <a:bodyPr vert="horz" rtlCol="0">
            <a:spAutoFit/>
          </a:bodyPr>
          <a:lstStyle/>
          <a:p>
            <a:pPr algn="ctr"/>
            <a:r>
              <a:rPr lang="en-US" sz="2000">
                <a:solidFill>
                  <a:srgbClr val="C3C3C3"/>
                </a:solidFill>
              </a:rPr>
              <a:t>www.9slide.vn</a:t>
            </a:r>
            <a:endParaRPr lang="en-VN" sz="2000">
              <a:solidFill>
                <a:srgbClr val="C3C3C3"/>
              </a:solidFill>
            </a:endParaRPr>
          </a:p>
        </p:txBody>
      </p:sp>
      <p:sp>
        <p:nvSpPr>
          <p:cNvPr id="2" name="Title Placeholder 1">
            <a:extLst>
              <a:ext uri="{FF2B5EF4-FFF2-40B4-BE49-F238E27FC236}">
                <a16:creationId xmlns:a16="http://schemas.microsoft.com/office/drawing/2014/main" id="{43E74DA2-175D-CF16-3BA0-9004B8D9E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1BBA52F-9889-863B-F9BE-6DD628786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CF0EBC9-0EAC-90A6-165D-6BE4CC92D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0224DD-B2DC-D249-AB31-880BDD4D085D}" type="datetimeFigureOut">
              <a:rPr lang="en-VN" smtClean="0"/>
              <a:t>16/10/24</a:t>
            </a:fld>
            <a:endParaRPr lang="en-VN"/>
          </a:p>
        </p:txBody>
      </p:sp>
      <p:sp>
        <p:nvSpPr>
          <p:cNvPr id="5" name="Footer Placeholder 4">
            <a:extLst>
              <a:ext uri="{FF2B5EF4-FFF2-40B4-BE49-F238E27FC236}">
                <a16:creationId xmlns:a16="http://schemas.microsoft.com/office/drawing/2014/main" id="{4119767F-6A69-DC8E-5B6F-423AE5F68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VN"/>
          </a:p>
        </p:txBody>
      </p:sp>
      <p:sp>
        <p:nvSpPr>
          <p:cNvPr id="8" name="Slide Number Placeholder 3">
            <a:extLst>
              <a:ext uri="{FF2B5EF4-FFF2-40B4-BE49-F238E27FC236}">
                <a16:creationId xmlns:a16="http://schemas.microsoft.com/office/drawing/2014/main" id="{8AF3B2DF-E2FE-8564-D7F6-5CEFC1EBC4FC}"/>
              </a:ext>
            </a:extLst>
          </p:cNvPr>
          <p:cNvSpPr>
            <a:spLocks noGrp="1"/>
          </p:cNvSpPr>
          <p:nvPr>
            <p:ph type="sldNum" sz="quarter" idx="4"/>
          </p:nvPr>
        </p:nvSpPr>
        <p:spPr>
          <a:xfrm>
            <a:off x="9108311" y="6310051"/>
            <a:ext cx="2743200" cy="365125"/>
          </a:xfrm>
          <a:prstGeom prst="rect">
            <a:avLst/>
          </a:prstGeom>
        </p:spPr>
        <p:txBody>
          <a:bodyPr/>
          <a:lstStyle>
            <a:lvl1pPr algn="r">
              <a:defRPr sz="2400" b="1" i="0">
                <a:latin typeface="#9Slide03 Open Sans ExtraBold" panose="020B0606030504020204" pitchFamily="34" charset="0"/>
                <a:ea typeface="#9Slide03 Open Sans ExtraBold" panose="020B0606030504020204" pitchFamily="34" charset="0"/>
                <a:cs typeface="#9Slide03 Open Sans ExtraBold" panose="020B0606030504020204" pitchFamily="34" charset="0"/>
              </a:defRPr>
            </a:lvl1pPr>
          </a:lstStyle>
          <a:p>
            <a:fld id="{88929837-2E81-F446-B516-07367984CC73}" type="slidenum">
              <a:rPr lang="en-VN" smtClean="0"/>
              <a:pPr/>
              <a:t>‹#›</a:t>
            </a:fld>
            <a:endParaRPr lang="en-VN" dirty="0"/>
          </a:p>
        </p:txBody>
      </p:sp>
    </p:spTree>
    <p:extLst>
      <p:ext uri="{BB962C8B-B14F-4D97-AF65-F5344CB8AC3E}">
        <p14:creationId xmlns:p14="http://schemas.microsoft.com/office/powerpoint/2010/main" val="232215645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E8342A-CD6E-B22A-9673-3AA5CBE7013A}"/>
              </a:ext>
            </a:extLst>
          </p:cNvPr>
          <p:cNvSpPr>
            <a:spLocks noGrp="1"/>
          </p:cNvSpPr>
          <p:nvPr>
            <p:ph type="sldNum" sz="quarter" idx="12"/>
          </p:nvPr>
        </p:nvSpPr>
        <p:spPr/>
        <p:txBody>
          <a:bodyPr/>
          <a:lstStyle/>
          <a:p>
            <a:fld id="{88929837-2E81-F446-B516-07367984CC73}" type="slidenum">
              <a:rPr lang="en-VN" smtClean="0"/>
              <a:pPr/>
              <a:t>1</a:t>
            </a:fld>
            <a:endParaRPr lang="en-VN" dirty="0"/>
          </a:p>
        </p:txBody>
      </p:sp>
      <p:pic>
        <p:nvPicPr>
          <p:cNvPr id="17" name="Picture 16" descr="A screenshot of a video game&#10;&#10;Description automatically generated">
            <a:extLst>
              <a:ext uri="{FF2B5EF4-FFF2-40B4-BE49-F238E27FC236}">
                <a16:creationId xmlns:a16="http://schemas.microsoft.com/office/drawing/2014/main" id="{BB1CEAA7-A60E-EC34-20EB-F87E7A79F8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5695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10</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8" name="TextBox 7">
            <a:extLst>
              <a:ext uri="{FF2B5EF4-FFF2-40B4-BE49-F238E27FC236}">
                <a16:creationId xmlns:a16="http://schemas.microsoft.com/office/drawing/2014/main" id="{98339A75-87BA-FC7E-56C3-A32A89EF834C}"/>
              </a:ext>
            </a:extLst>
          </p:cNvPr>
          <p:cNvSpPr txBox="1"/>
          <p:nvPr/>
        </p:nvSpPr>
        <p:spPr>
          <a:xfrm>
            <a:off x="1546786" y="437945"/>
            <a:ext cx="4193614"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Tiago Forte.</a:t>
            </a:r>
            <a:endParaRPr lang="en-VN" sz="4800" dirty="0"/>
          </a:p>
        </p:txBody>
      </p:sp>
      <p:pic>
        <p:nvPicPr>
          <p:cNvPr id="3074" name="Picture 2" descr="The PARA Method">
            <a:extLst>
              <a:ext uri="{FF2B5EF4-FFF2-40B4-BE49-F238E27FC236}">
                <a16:creationId xmlns:a16="http://schemas.microsoft.com/office/drawing/2014/main" id="{97B7891A-253D-D7DE-912C-B4358DF2F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420" y="1707611"/>
            <a:ext cx="6107393" cy="31976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ago Forte - YouTube">
            <a:extLst>
              <a:ext uri="{FF2B5EF4-FFF2-40B4-BE49-F238E27FC236}">
                <a16:creationId xmlns:a16="http://schemas.microsoft.com/office/drawing/2014/main" id="{0E00B384-F2B3-01CC-933A-DE74C6E9AE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786" y="1707611"/>
            <a:ext cx="3197634" cy="3197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42882-FCB1-10D6-045B-BA58675813A2}"/>
              </a:ext>
            </a:extLst>
          </p:cNvPr>
          <p:cNvSpPr txBox="1"/>
          <p:nvPr/>
        </p:nvSpPr>
        <p:spPr>
          <a:xfrm>
            <a:off x="1587202" y="5124052"/>
            <a:ext cx="9264611" cy="1169551"/>
          </a:xfrm>
          <a:prstGeom prst="rect">
            <a:avLst/>
          </a:prstGeom>
          <a:noFill/>
        </p:spPr>
        <p:txBody>
          <a:bodyPr wrap="square">
            <a:spAutoFit/>
          </a:bodyPr>
          <a:lstStyle/>
          <a:p>
            <a:pPr algn="ctr"/>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Chuyên gia hiệu suất hàng đầu thế giới.</a:t>
            </a:r>
          </a:p>
          <a:p>
            <a:pPr algn="ctr"/>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Tác giả cuốn sách  Building a Second Brain</a:t>
            </a:r>
          </a:p>
        </p:txBody>
      </p:sp>
    </p:spTree>
    <p:extLst>
      <p:ext uri="{BB962C8B-B14F-4D97-AF65-F5344CB8AC3E}">
        <p14:creationId xmlns:p14="http://schemas.microsoft.com/office/powerpoint/2010/main" val="4935984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11</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8" name="TextBox 7">
            <a:extLst>
              <a:ext uri="{FF2B5EF4-FFF2-40B4-BE49-F238E27FC236}">
                <a16:creationId xmlns:a16="http://schemas.microsoft.com/office/drawing/2014/main" id="{98339A75-87BA-FC7E-56C3-A32A89EF834C}"/>
              </a:ext>
            </a:extLst>
          </p:cNvPr>
          <p:cNvSpPr txBox="1"/>
          <p:nvPr/>
        </p:nvSpPr>
        <p:spPr>
          <a:xfrm>
            <a:off x="1546786" y="437945"/>
            <a:ext cx="7470605"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PARA là gì?</a:t>
            </a:r>
            <a:endParaRPr lang="en-VN" sz="4800" dirty="0"/>
          </a:p>
        </p:txBody>
      </p:sp>
      <p:sp>
        <p:nvSpPr>
          <p:cNvPr id="21" name="TextBox 20">
            <a:extLst>
              <a:ext uri="{FF2B5EF4-FFF2-40B4-BE49-F238E27FC236}">
                <a16:creationId xmlns:a16="http://schemas.microsoft.com/office/drawing/2014/main" id="{19A1F939-5A17-8EB8-9972-457358E6EBD6}"/>
              </a:ext>
            </a:extLst>
          </p:cNvPr>
          <p:cNvSpPr txBox="1"/>
          <p:nvPr/>
        </p:nvSpPr>
        <p:spPr>
          <a:xfrm>
            <a:off x="1119610" y="1787667"/>
            <a:ext cx="1329239"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PARA</a:t>
            </a:r>
          </a:p>
        </p:txBody>
      </p:sp>
      <p:sp>
        <p:nvSpPr>
          <p:cNvPr id="22" name="TextBox 21">
            <a:extLst>
              <a:ext uri="{FF2B5EF4-FFF2-40B4-BE49-F238E27FC236}">
                <a16:creationId xmlns:a16="http://schemas.microsoft.com/office/drawing/2014/main" id="{DE4D19A4-B1ED-076E-2650-643EC34426F6}"/>
              </a:ext>
            </a:extLst>
          </p:cNvPr>
          <p:cNvSpPr txBox="1"/>
          <p:nvPr/>
        </p:nvSpPr>
        <p:spPr>
          <a:xfrm>
            <a:off x="3060143" y="1787666"/>
            <a:ext cx="2170817"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Hệ thống</a:t>
            </a:r>
          </a:p>
        </p:txBody>
      </p:sp>
      <p:sp>
        <p:nvSpPr>
          <p:cNvPr id="23" name="TextBox 22">
            <a:extLst>
              <a:ext uri="{FF2B5EF4-FFF2-40B4-BE49-F238E27FC236}">
                <a16:creationId xmlns:a16="http://schemas.microsoft.com/office/drawing/2014/main" id="{CB1444D8-BD10-5F81-D926-16E9CF814CCC}"/>
              </a:ext>
            </a:extLst>
          </p:cNvPr>
          <p:cNvSpPr txBox="1"/>
          <p:nvPr/>
        </p:nvSpPr>
        <p:spPr>
          <a:xfrm>
            <a:off x="5787114" y="773186"/>
            <a:ext cx="2537082"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Đơn giản</a:t>
            </a:r>
          </a:p>
        </p:txBody>
      </p:sp>
      <p:sp>
        <p:nvSpPr>
          <p:cNvPr id="24" name="TextBox 23">
            <a:extLst>
              <a:ext uri="{FF2B5EF4-FFF2-40B4-BE49-F238E27FC236}">
                <a16:creationId xmlns:a16="http://schemas.microsoft.com/office/drawing/2014/main" id="{7AA0E892-C123-2426-C73C-AA94BD698841}"/>
              </a:ext>
            </a:extLst>
          </p:cNvPr>
          <p:cNvSpPr txBox="1"/>
          <p:nvPr/>
        </p:nvSpPr>
        <p:spPr>
          <a:xfrm>
            <a:off x="5787114" y="1785622"/>
            <a:ext cx="2537082"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Toàn diện</a:t>
            </a:r>
          </a:p>
        </p:txBody>
      </p:sp>
      <p:sp>
        <p:nvSpPr>
          <p:cNvPr id="25" name="TextBox 24">
            <a:extLst>
              <a:ext uri="{FF2B5EF4-FFF2-40B4-BE49-F238E27FC236}">
                <a16:creationId xmlns:a16="http://schemas.microsoft.com/office/drawing/2014/main" id="{438371E1-8B76-13C3-1059-D0058EE48C1B}"/>
              </a:ext>
            </a:extLst>
          </p:cNvPr>
          <p:cNvSpPr txBox="1"/>
          <p:nvPr/>
        </p:nvSpPr>
        <p:spPr>
          <a:xfrm>
            <a:off x="2067535" y="4603721"/>
            <a:ext cx="2629831"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Kỹ thuật số</a:t>
            </a:r>
          </a:p>
        </p:txBody>
      </p:sp>
      <p:sp>
        <p:nvSpPr>
          <p:cNvPr id="26" name="TextBox 25">
            <a:extLst>
              <a:ext uri="{FF2B5EF4-FFF2-40B4-BE49-F238E27FC236}">
                <a16:creationId xmlns:a16="http://schemas.microsoft.com/office/drawing/2014/main" id="{E1103370-F946-DFBA-77EA-86BF1D353515}"/>
              </a:ext>
            </a:extLst>
          </p:cNvPr>
          <p:cNvSpPr txBox="1"/>
          <p:nvPr/>
        </p:nvSpPr>
        <p:spPr>
          <a:xfrm>
            <a:off x="9044866" y="1173047"/>
            <a:ext cx="3147134"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Thông tin </a:t>
            </a:r>
          </a:p>
        </p:txBody>
      </p:sp>
      <p:sp>
        <p:nvSpPr>
          <p:cNvPr id="27" name="TextBox 26">
            <a:extLst>
              <a:ext uri="{FF2B5EF4-FFF2-40B4-BE49-F238E27FC236}">
                <a16:creationId xmlns:a16="http://schemas.microsoft.com/office/drawing/2014/main" id="{59938CCE-08A4-3050-5E91-272C5E7C9F61}"/>
              </a:ext>
            </a:extLst>
          </p:cNvPr>
          <p:cNvSpPr txBox="1"/>
          <p:nvPr/>
        </p:nvSpPr>
        <p:spPr>
          <a:xfrm>
            <a:off x="9044866" y="2321250"/>
            <a:ext cx="3147134"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Kiến thức</a:t>
            </a:r>
          </a:p>
        </p:txBody>
      </p:sp>
      <p:sp>
        <p:nvSpPr>
          <p:cNvPr id="28" name="TextBox 27">
            <a:extLst>
              <a:ext uri="{FF2B5EF4-FFF2-40B4-BE49-F238E27FC236}">
                <a16:creationId xmlns:a16="http://schemas.microsoft.com/office/drawing/2014/main" id="{9510FD9A-D5FF-DD45-075E-7F20FB488CEF}"/>
              </a:ext>
            </a:extLst>
          </p:cNvPr>
          <p:cNvSpPr txBox="1"/>
          <p:nvPr/>
        </p:nvSpPr>
        <p:spPr>
          <a:xfrm>
            <a:off x="5787114" y="2671581"/>
            <a:ext cx="2537082" cy="630942"/>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Linh hoạt</a:t>
            </a:r>
          </a:p>
        </p:txBody>
      </p:sp>
      <p:cxnSp>
        <p:nvCxnSpPr>
          <p:cNvPr id="30" name="Straight Arrow Connector 29">
            <a:extLst>
              <a:ext uri="{FF2B5EF4-FFF2-40B4-BE49-F238E27FC236}">
                <a16:creationId xmlns:a16="http://schemas.microsoft.com/office/drawing/2014/main" id="{BCEBE15F-8693-CACE-00AE-787BDDBADCF4}"/>
              </a:ext>
            </a:extLst>
          </p:cNvPr>
          <p:cNvCxnSpPr>
            <a:cxnSpLocks/>
            <a:stCxn id="21" idx="3"/>
            <a:endCxn id="22" idx="1"/>
          </p:cNvCxnSpPr>
          <p:nvPr/>
        </p:nvCxnSpPr>
        <p:spPr>
          <a:xfrm flipV="1">
            <a:off x="2448849" y="2103137"/>
            <a:ext cx="61129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AE99176-9F5A-296D-2FCC-1920B098697B}"/>
              </a:ext>
            </a:extLst>
          </p:cNvPr>
          <p:cNvCxnSpPr>
            <a:cxnSpLocks/>
            <a:stCxn id="22" idx="3"/>
            <a:endCxn id="23" idx="1"/>
          </p:cNvCxnSpPr>
          <p:nvPr/>
        </p:nvCxnSpPr>
        <p:spPr>
          <a:xfrm flipV="1">
            <a:off x="5230960" y="1088657"/>
            <a:ext cx="556154" cy="1014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0F6389A-117C-0695-E052-2A181B5F45BA}"/>
              </a:ext>
            </a:extLst>
          </p:cNvPr>
          <p:cNvCxnSpPr>
            <a:cxnSpLocks/>
            <a:stCxn id="22" idx="3"/>
            <a:endCxn id="24" idx="1"/>
          </p:cNvCxnSpPr>
          <p:nvPr/>
        </p:nvCxnSpPr>
        <p:spPr>
          <a:xfrm flipV="1">
            <a:off x="5230960" y="2101093"/>
            <a:ext cx="556154" cy="2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C040AC99-2775-3B18-F2DF-245C3BADCC89}"/>
              </a:ext>
            </a:extLst>
          </p:cNvPr>
          <p:cNvCxnSpPr>
            <a:cxnSpLocks/>
            <a:stCxn id="22" idx="3"/>
            <a:endCxn id="28" idx="1"/>
          </p:cNvCxnSpPr>
          <p:nvPr/>
        </p:nvCxnSpPr>
        <p:spPr>
          <a:xfrm>
            <a:off x="5230960" y="2103137"/>
            <a:ext cx="556154" cy="883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89D178FE-F393-B9AB-3395-9AFBAF73E114}"/>
              </a:ext>
            </a:extLst>
          </p:cNvPr>
          <p:cNvCxnSpPr>
            <a:cxnSpLocks/>
          </p:cNvCxnSpPr>
          <p:nvPr/>
        </p:nvCxnSpPr>
        <p:spPr>
          <a:xfrm>
            <a:off x="7846046" y="1088657"/>
            <a:ext cx="1034304" cy="995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59769FE7-CAF2-4134-E377-8B2E84DF84F7}"/>
              </a:ext>
            </a:extLst>
          </p:cNvPr>
          <p:cNvCxnSpPr>
            <a:cxnSpLocks/>
            <a:stCxn id="24" idx="3"/>
          </p:cNvCxnSpPr>
          <p:nvPr/>
        </p:nvCxnSpPr>
        <p:spPr>
          <a:xfrm>
            <a:off x="8324196" y="2101093"/>
            <a:ext cx="5561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FF8F4C5-EFBF-76EC-DBFB-90E15855DEC1}"/>
              </a:ext>
            </a:extLst>
          </p:cNvPr>
          <p:cNvCxnSpPr>
            <a:cxnSpLocks/>
            <a:stCxn id="28" idx="3"/>
          </p:cNvCxnSpPr>
          <p:nvPr/>
        </p:nvCxnSpPr>
        <p:spPr>
          <a:xfrm flipV="1">
            <a:off x="8324196" y="2101093"/>
            <a:ext cx="556154" cy="885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45F66F4-4FDB-3858-A938-D52C0FBAE1C2}"/>
              </a:ext>
            </a:extLst>
          </p:cNvPr>
          <p:cNvCxnSpPr/>
          <p:nvPr/>
        </p:nvCxnSpPr>
        <p:spPr>
          <a:xfrm>
            <a:off x="1388534" y="3429000"/>
            <a:ext cx="10126133"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descr="5 chiến lược xây dựng thương hiệu số hiệu quả nhất 203">
            <a:extLst>
              <a:ext uri="{FF2B5EF4-FFF2-40B4-BE49-F238E27FC236}">
                <a16:creationId xmlns:a16="http://schemas.microsoft.com/office/drawing/2014/main" id="{2FF884FB-EFDF-A230-F9A6-A5F1B380B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113" y="3485602"/>
            <a:ext cx="4599905" cy="325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296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12</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12" name="Picture 11">
            <a:extLst>
              <a:ext uri="{FF2B5EF4-FFF2-40B4-BE49-F238E27FC236}">
                <a16:creationId xmlns:a16="http://schemas.microsoft.com/office/drawing/2014/main" id="{AAE7DBEF-79D3-B7B0-014F-307B0DEBC495}"/>
              </a:ext>
            </a:extLst>
          </p:cNvPr>
          <p:cNvPicPr>
            <a:picLocks noChangeAspect="1"/>
          </p:cNvPicPr>
          <p:nvPr/>
        </p:nvPicPr>
        <p:blipFill>
          <a:blip r:embed="rId3"/>
          <a:stretch>
            <a:fillRect/>
          </a:stretch>
        </p:blipFill>
        <p:spPr>
          <a:xfrm>
            <a:off x="1523162" y="396559"/>
            <a:ext cx="6667500" cy="3454400"/>
          </a:xfrm>
          <a:prstGeom prst="rect">
            <a:avLst/>
          </a:prstGeom>
        </p:spPr>
      </p:pic>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546785" y="83021"/>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Hệ thống?</a:t>
            </a:r>
            <a:endParaRPr lang="en-VN" sz="4800" dirty="0"/>
          </a:p>
        </p:txBody>
      </p:sp>
      <p:sp>
        <p:nvSpPr>
          <p:cNvPr id="8" name="TextBox 7">
            <a:extLst>
              <a:ext uri="{FF2B5EF4-FFF2-40B4-BE49-F238E27FC236}">
                <a16:creationId xmlns:a16="http://schemas.microsoft.com/office/drawing/2014/main" id="{98339A75-87BA-FC7E-56C3-A32A89EF834C}"/>
              </a:ext>
            </a:extLst>
          </p:cNvPr>
          <p:cNvSpPr txBox="1"/>
          <p:nvPr/>
        </p:nvSpPr>
        <p:spPr>
          <a:xfrm>
            <a:off x="1546785" y="3992765"/>
            <a:ext cx="7470605"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grpSp>
        <p:nvGrpSpPr>
          <p:cNvPr id="13" name="Group 12">
            <a:extLst>
              <a:ext uri="{FF2B5EF4-FFF2-40B4-BE49-F238E27FC236}">
                <a16:creationId xmlns:a16="http://schemas.microsoft.com/office/drawing/2014/main" id="{391B54A5-F9D9-BE1E-D6FE-BE084D9D1BBC}"/>
              </a:ext>
            </a:extLst>
          </p:cNvPr>
          <p:cNvGrpSpPr/>
          <p:nvPr/>
        </p:nvGrpSpPr>
        <p:grpSpPr>
          <a:xfrm>
            <a:off x="9017391" y="0"/>
            <a:ext cx="3174609" cy="6858000"/>
            <a:chOff x="9017391" y="0"/>
            <a:chExt cx="3174609" cy="6858000"/>
          </a:xfrm>
        </p:grpSpPr>
        <p:sp>
          <p:nvSpPr>
            <p:cNvPr id="10" name="Rectangle 9">
              <a:extLst>
                <a:ext uri="{FF2B5EF4-FFF2-40B4-BE49-F238E27FC236}">
                  <a16:creationId xmlns:a16="http://schemas.microsoft.com/office/drawing/2014/main" id="{FCC2CD1D-0091-2A21-5E3D-429CC3F9420E}"/>
                </a:ext>
              </a:extLst>
            </p:cNvPr>
            <p:cNvSpPr/>
            <p:nvPr/>
          </p:nvSpPr>
          <p:spPr>
            <a:xfrm>
              <a:off x="9017391" y="0"/>
              <a:ext cx="3174609" cy="68580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TextBox 10">
              <a:extLst>
                <a:ext uri="{FF2B5EF4-FFF2-40B4-BE49-F238E27FC236}">
                  <a16:creationId xmlns:a16="http://schemas.microsoft.com/office/drawing/2014/main" id="{0DF1F707-41EC-908F-C9C1-546553B067AD}"/>
                </a:ext>
              </a:extLst>
            </p:cNvPr>
            <p:cNvSpPr txBox="1"/>
            <p:nvPr/>
          </p:nvSpPr>
          <p:spPr>
            <a:xfrm>
              <a:off x="9293170" y="853444"/>
              <a:ext cx="2743201" cy="5478423"/>
            </a:xfrm>
            <a:prstGeom prst="rect">
              <a:avLst/>
            </a:prstGeom>
            <a:noFill/>
          </p:spPr>
          <p:txBody>
            <a:bodyPr wrap="square" rtlCol="0">
              <a:spAutoFit/>
            </a:bodyPr>
            <a:lstStyle/>
            <a:p>
              <a:r>
                <a:rPr lang="en-VN" sz="2200" b="1" dirty="0"/>
                <a:t>Hệ thống</a:t>
              </a:r>
              <a:r>
                <a:rPr lang="en-VN" sz="2200" dirty="0"/>
                <a:t>: là tập hợp các </a:t>
              </a:r>
              <a:r>
                <a:rPr lang="en-US" sz="2200" dirty="0" err="1"/>
                <a:t>yếu</a:t>
              </a:r>
              <a:r>
                <a:rPr lang="en-US" sz="2200" dirty="0"/>
                <a:t> </a:t>
              </a:r>
              <a:r>
                <a:rPr lang="en-US" sz="2200" dirty="0" err="1"/>
                <a:t>tố</a:t>
              </a:r>
              <a:r>
                <a:rPr lang="en-US" sz="2200" dirty="0"/>
                <a:t> </a:t>
              </a:r>
              <a:r>
                <a:rPr lang="en-US" sz="2200" dirty="0" err="1"/>
                <a:t>liên</a:t>
              </a:r>
              <a:r>
                <a:rPr lang="en-US" sz="2200" dirty="0"/>
                <a:t> </a:t>
              </a:r>
              <a:r>
                <a:rPr lang="en-US" sz="2200" dirty="0" err="1"/>
                <a:t>kết</a:t>
              </a:r>
              <a:r>
                <a:rPr lang="en-US" sz="2200" dirty="0"/>
                <a:t> </a:t>
              </a:r>
              <a:r>
                <a:rPr lang="en-US" sz="2200" dirty="0" err="1"/>
                <a:t>với</a:t>
              </a:r>
              <a:r>
                <a:rPr lang="en-US" sz="2200" dirty="0"/>
                <a:t> </a:t>
              </a:r>
              <a:r>
                <a:rPr lang="en-US" sz="2200" dirty="0" err="1"/>
                <a:t>nhau</a:t>
              </a:r>
              <a:r>
                <a:rPr lang="en-US" sz="2200" dirty="0"/>
                <a:t> </a:t>
              </a:r>
              <a:r>
                <a:rPr lang="en-US" sz="2200" dirty="0" err="1"/>
                <a:t>và</a:t>
              </a:r>
              <a:r>
                <a:rPr lang="en-US" sz="2200" dirty="0"/>
                <a:t> </a:t>
              </a:r>
              <a:r>
                <a:rPr lang="en-US" sz="2200" dirty="0" err="1"/>
                <a:t>Toàn</a:t>
              </a:r>
              <a:r>
                <a:rPr lang="en-US" sz="2200" dirty="0"/>
                <a:t> </a:t>
              </a:r>
              <a:r>
                <a:rPr lang="en-US" sz="2200" dirty="0" err="1"/>
                <a:t>bộ</a:t>
              </a:r>
              <a:r>
                <a:rPr lang="en-US" sz="2200" dirty="0"/>
                <a:t> </a:t>
              </a:r>
              <a:r>
                <a:rPr lang="en-US" sz="2200" dirty="0" err="1"/>
                <a:t>tập</a:t>
              </a:r>
              <a:r>
                <a:rPr lang="en-US" sz="2200" dirty="0"/>
                <a:t> </a:t>
              </a:r>
              <a:r>
                <a:rPr lang="en-US" sz="2200" dirty="0" err="1"/>
                <a:t>hợp</a:t>
              </a:r>
              <a:r>
                <a:rPr lang="en-US" sz="2200" dirty="0"/>
                <a:t> </a:t>
              </a:r>
              <a:r>
                <a:rPr lang="en-US" sz="2200" dirty="0" err="1"/>
                <a:t>đó</a:t>
              </a:r>
              <a:r>
                <a:rPr lang="en-US" sz="2200" dirty="0"/>
                <a:t> </a:t>
              </a:r>
              <a:r>
                <a:rPr lang="en-US" sz="2200" dirty="0" err="1"/>
                <a:t>có</a:t>
              </a:r>
              <a:r>
                <a:rPr lang="en-US" sz="2200" dirty="0"/>
                <a:t> </a:t>
              </a:r>
              <a:r>
                <a:rPr lang="en-US" sz="2200" dirty="0" err="1"/>
                <a:t>những</a:t>
              </a:r>
              <a:r>
                <a:rPr lang="en-US" sz="2200" dirty="0"/>
                <a:t> </a:t>
              </a:r>
              <a:r>
                <a:rPr lang="en-US" sz="2200" dirty="0" err="1"/>
                <a:t>tính</a:t>
              </a:r>
              <a:r>
                <a:rPr lang="en-US" sz="2200" dirty="0"/>
                <a:t> </a:t>
              </a:r>
              <a:r>
                <a:rPr lang="en-US" sz="2200" dirty="0" err="1"/>
                <a:t>chất</a:t>
              </a:r>
              <a:r>
                <a:rPr lang="en-US" sz="2200" dirty="0"/>
                <a:t> </a:t>
              </a:r>
              <a:r>
                <a:rPr lang="en-US" sz="2200" dirty="0" err="1"/>
                <a:t>không</a:t>
              </a:r>
              <a:r>
                <a:rPr lang="en-US" sz="2200" dirty="0"/>
                <a:t> </a:t>
              </a:r>
              <a:r>
                <a:rPr lang="en-US" sz="2200" dirty="0" err="1"/>
                <a:t>thể</a:t>
              </a:r>
              <a:r>
                <a:rPr lang="en-US" sz="2200" dirty="0"/>
                <a:t> </a:t>
              </a:r>
              <a:r>
                <a:rPr lang="en-US" sz="2200" dirty="0" err="1"/>
                <a:t>quy</a:t>
              </a:r>
              <a:r>
                <a:rPr lang="en-US" sz="2200" dirty="0"/>
                <a:t> </a:t>
              </a:r>
              <a:r>
                <a:rPr lang="en-US" sz="2200" dirty="0" err="1"/>
                <a:t>về</a:t>
              </a:r>
              <a:r>
                <a:rPr lang="en-US" sz="2200" dirty="0"/>
                <a:t> </a:t>
              </a:r>
              <a:r>
                <a:rPr lang="en-US" sz="2200" dirty="0" err="1"/>
                <a:t>những</a:t>
              </a:r>
              <a:r>
                <a:rPr lang="en-US" sz="2200" dirty="0"/>
                <a:t> </a:t>
              </a:r>
              <a:r>
                <a:rPr lang="en-US" sz="2200" dirty="0" err="1"/>
                <a:t>tính</a:t>
              </a:r>
              <a:r>
                <a:rPr lang="en-US" sz="2200" dirty="0"/>
                <a:t> </a:t>
              </a:r>
              <a:r>
                <a:rPr lang="en-US" sz="2200" dirty="0" err="1"/>
                <a:t>chất</a:t>
              </a:r>
              <a:r>
                <a:rPr lang="en-US" sz="2200" dirty="0"/>
                <a:t> </a:t>
              </a:r>
              <a:r>
                <a:rPr lang="en-US" sz="2200" dirty="0" err="1"/>
                <a:t>của</a:t>
              </a:r>
              <a:r>
                <a:rPr lang="en-US" sz="2200" dirty="0"/>
                <a:t> </a:t>
              </a:r>
              <a:r>
                <a:rPr lang="en-US" sz="2200" dirty="0" err="1"/>
                <a:t>từng</a:t>
              </a:r>
              <a:r>
                <a:rPr lang="en-US" sz="2200" dirty="0"/>
                <a:t> </a:t>
              </a:r>
              <a:r>
                <a:rPr lang="en-US" sz="2200" dirty="0" err="1"/>
                <a:t>yếu</a:t>
              </a:r>
              <a:r>
                <a:rPr lang="en-US" sz="2200" dirty="0"/>
                <a:t> </a:t>
              </a:r>
              <a:r>
                <a:rPr lang="en-US" sz="2200" dirty="0" err="1"/>
                <a:t>tố</a:t>
              </a:r>
              <a:r>
                <a:rPr lang="en-US" sz="2200" dirty="0"/>
                <a:t>, </a:t>
              </a:r>
              <a:r>
                <a:rPr lang="en-US" sz="2200" dirty="0" err="1"/>
                <a:t>từng</a:t>
              </a:r>
              <a:r>
                <a:rPr lang="en-US" sz="2200" dirty="0"/>
                <a:t> </a:t>
              </a:r>
              <a:r>
                <a:rPr lang="en-US" sz="2200" dirty="0" err="1"/>
                <a:t>mối</a:t>
              </a:r>
              <a:r>
                <a:rPr lang="en-US" sz="2200" dirty="0"/>
                <a:t> </a:t>
              </a:r>
              <a:r>
                <a:rPr lang="en-US" sz="2200" dirty="0" err="1"/>
                <a:t>liên</a:t>
              </a:r>
              <a:r>
                <a:rPr lang="en-US" sz="2200" dirty="0"/>
                <a:t> </a:t>
              </a:r>
              <a:r>
                <a:rPr lang="en-US" sz="2200" dirty="0" err="1"/>
                <a:t>kết</a:t>
              </a:r>
              <a:r>
                <a:rPr lang="en-US" sz="2200" dirty="0"/>
                <a:t> </a:t>
              </a:r>
              <a:r>
                <a:rPr lang="en-US" sz="2200" dirty="0" err="1"/>
                <a:t>riêng</a:t>
              </a:r>
              <a:r>
                <a:rPr lang="en-US" sz="2200" dirty="0"/>
                <a:t> </a:t>
              </a:r>
              <a:r>
                <a:rPr lang="en-US" sz="2200" dirty="0" err="1"/>
                <a:t>rẽ</a:t>
              </a:r>
              <a:r>
                <a:rPr lang="en-US" sz="2000" dirty="0"/>
                <a:t>.</a:t>
              </a:r>
            </a:p>
            <a:p>
              <a:endParaRPr lang="en-US" sz="2000" dirty="0"/>
            </a:p>
            <a:p>
              <a:r>
                <a:rPr lang="en-US" sz="2200" b="1" dirty="0" err="1"/>
                <a:t>Phương</a:t>
              </a:r>
              <a:r>
                <a:rPr lang="en-US" sz="2200" b="1" dirty="0"/>
                <a:t> </a:t>
              </a:r>
              <a:r>
                <a:rPr lang="en-US" sz="2200" b="1" dirty="0" err="1"/>
                <a:t>pháp</a:t>
              </a:r>
              <a:r>
                <a:rPr lang="en-US" sz="2200" dirty="0"/>
                <a:t>: </a:t>
              </a:r>
              <a:r>
                <a:rPr lang="en-US" sz="2200" dirty="0" err="1"/>
                <a:t>là</a:t>
              </a:r>
              <a:r>
                <a:rPr lang="en-US" sz="2200" dirty="0"/>
                <a:t> </a:t>
              </a:r>
              <a:r>
                <a:rPr lang="en-US" sz="2200" dirty="0" err="1"/>
                <a:t>những</a:t>
              </a:r>
              <a:r>
                <a:rPr lang="en-US" sz="2200" dirty="0"/>
                <a:t> </a:t>
              </a:r>
              <a:r>
                <a:rPr lang="en-US" sz="2200" dirty="0" err="1"/>
                <a:t>hướng</a:t>
              </a:r>
              <a:r>
                <a:rPr lang="en-US" sz="2200" dirty="0"/>
                <a:t> </a:t>
              </a:r>
              <a:r>
                <a:rPr lang="en-US" sz="2200" dirty="0" err="1"/>
                <a:t>dẫn</a:t>
              </a:r>
              <a:r>
                <a:rPr lang="en-US" sz="2200" dirty="0"/>
                <a:t> </a:t>
              </a:r>
              <a:r>
                <a:rPr lang="en-US" sz="2200" dirty="0" err="1"/>
                <a:t>các</a:t>
              </a:r>
              <a:r>
                <a:rPr lang="en-US" sz="2200" dirty="0"/>
                <a:t> </a:t>
              </a:r>
              <a:r>
                <a:rPr lang="en-US" sz="2200" dirty="0" err="1"/>
                <a:t>bước</a:t>
              </a:r>
              <a:r>
                <a:rPr lang="en-US" sz="2200" dirty="0"/>
                <a:t> </a:t>
              </a:r>
              <a:r>
                <a:rPr lang="en-US" sz="2200" dirty="0" err="1"/>
                <a:t>tuần</a:t>
              </a:r>
              <a:r>
                <a:rPr lang="en-US" sz="2200" dirty="0"/>
                <a:t> </a:t>
              </a:r>
              <a:r>
                <a:rPr lang="en-US" sz="2200" dirty="0" err="1"/>
                <a:t>tự</a:t>
              </a:r>
              <a:r>
                <a:rPr lang="en-US" sz="2200" dirty="0"/>
                <a:t> </a:t>
              </a:r>
              <a:r>
                <a:rPr lang="en-US" sz="2200" dirty="0" err="1"/>
                <a:t>để</a:t>
              </a:r>
              <a:r>
                <a:rPr lang="en-US" sz="2200" dirty="0"/>
                <a:t> </a:t>
              </a:r>
              <a:r>
                <a:rPr lang="en-US" sz="2200" dirty="0" err="1"/>
                <a:t>thực</a:t>
              </a:r>
              <a:r>
                <a:rPr lang="en-US" sz="2200" dirty="0"/>
                <a:t> </a:t>
              </a:r>
              <a:r>
                <a:rPr lang="en-US" sz="2200" dirty="0" err="1"/>
                <a:t>hiện</a:t>
              </a:r>
              <a:r>
                <a:rPr lang="en-US" sz="2200" dirty="0"/>
                <a:t> </a:t>
              </a:r>
              <a:r>
                <a:rPr lang="en-US" sz="2200" dirty="0" err="1"/>
                <a:t>một</a:t>
              </a:r>
              <a:r>
                <a:rPr lang="en-US" sz="2200" dirty="0"/>
                <a:t> </a:t>
              </a:r>
              <a:r>
                <a:rPr lang="en-US" sz="2200" dirty="0" err="1"/>
                <a:t>công</a:t>
              </a:r>
              <a:r>
                <a:rPr lang="en-US" sz="2200" dirty="0"/>
                <a:t> </a:t>
              </a:r>
              <a:r>
                <a:rPr lang="en-US" sz="2200" dirty="0" err="1"/>
                <a:t>việc</a:t>
              </a:r>
              <a:r>
                <a:rPr lang="en-US" sz="2200" dirty="0"/>
                <a:t> </a:t>
              </a:r>
              <a:r>
                <a:rPr lang="en-US" sz="2200" dirty="0" err="1"/>
                <a:t>nào</a:t>
              </a:r>
              <a:r>
                <a:rPr lang="en-US" sz="2200" dirty="0"/>
                <a:t> </a:t>
              </a:r>
              <a:r>
                <a:rPr lang="en-US" sz="2200" dirty="0" err="1"/>
                <a:t>đó</a:t>
              </a:r>
              <a:r>
                <a:rPr lang="en-US" sz="2200" dirty="0"/>
                <a:t> </a:t>
              </a:r>
              <a:r>
                <a:rPr lang="en-US" sz="2200" dirty="0" err="1"/>
                <a:t>để</a:t>
              </a:r>
              <a:r>
                <a:rPr lang="en-US" sz="2200" dirty="0"/>
                <a:t> </a:t>
              </a:r>
              <a:r>
                <a:rPr lang="en-US" sz="2200" dirty="0" err="1"/>
                <a:t>đạt</a:t>
              </a:r>
              <a:r>
                <a:rPr lang="en-US" sz="2200" dirty="0"/>
                <a:t> </a:t>
              </a:r>
              <a:r>
                <a:rPr lang="en-US" sz="2200" dirty="0" err="1"/>
                <a:t>kết</a:t>
              </a:r>
              <a:r>
                <a:rPr lang="en-US" sz="2200" dirty="0"/>
                <a:t> </a:t>
              </a:r>
              <a:r>
                <a:rPr lang="en-US" sz="2200" dirty="0" err="1"/>
                <a:t>quả</a:t>
              </a:r>
              <a:r>
                <a:rPr lang="en-US" sz="2200" dirty="0"/>
                <a:t> </a:t>
              </a:r>
              <a:r>
                <a:rPr lang="en-US" sz="2200" dirty="0" err="1"/>
                <a:t>tối</a:t>
              </a:r>
              <a:r>
                <a:rPr lang="en-US" sz="2200" dirty="0"/>
                <a:t> </a:t>
              </a:r>
              <a:r>
                <a:rPr lang="en-US" sz="2200" dirty="0" err="1"/>
                <a:t>ưu</a:t>
              </a:r>
              <a:r>
                <a:rPr lang="en-US" sz="2200" dirty="0"/>
                <a:t>.</a:t>
              </a:r>
              <a:endParaRPr lang="en-VN" sz="2200" dirty="0"/>
            </a:p>
          </p:txBody>
        </p:sp>
      </p:grpSp>
      <p:grpSp>
        <p:nvGrpSpPr>
          <p:cNvPr id="14" name="Group 13">
            <a:extLst>
              <a:ext uri="{FF2B5EF4-FFF2-40B4-BE49-F238E27FC236}">
                <a16:creationId xmlns:a16="http://schemas.microsoft.com/office/drawing/2014/main" id="{DC97F343-6982-8AA2-B014-8290CC38D9A2}"/>
              </a:ext>
            </a:extLst>
          </p:cNvPr>
          <p:cNvGrpSpPr/>
          <p:nvPr/>
        </p:nvGrpSpPr>
        <p:grpSpPr>
          <a:xfrm>
            <a:off x="2348351" y="4909588"/>
            <a:ext cx="5509490" cy="1569660"/>
            <a:chOff x="4660007" y="1455224"/>
            <a:chExt cx="5509490" cy="1569660"/>
          </a:xfrm>
        </p:grpSpPr>
        <p:sp>
          <p:nvSpPr>
            <p:cNvPr id="15" name="TextBox 14">
              <a:extLst>
                <a:ext uri="{FF2B5EF4-FFF2-40B4-BE49-F238E27FC236}">
                  <a16:creationId xmlns:a16="http://schemas.microsoft.com/office/drawing/2014/main" id="{AF74F38A-DDEA-97B7-1D20-0FC4C6F8BD26}"/>
                </a:ext>
              </a:extLst>
            </p:cNvPr>
            <p:cNvSpPr txBox="1"/>
            <p:nvPr/>
          </p:nvSpPr>
          <p:spPr>
            <a:xfrm>
              <a:off x="5447714" y="1455224"/>
              <a:ext cx="2399169" cy="1569660"/>
            </a:xfrm>
            <a:prstGeom prst="rect">
              <a:avLst/>
            </a:prstGeom>
            <a:noFill/>
          </p:spPr>
          <p:txBody>
            <a:bodyPr wrap="square">
              <a:spAutoFit/>
            </a:bodyPr>
            <a:lstStyle/>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Project</a:t>
              </a:r>
            </a:p>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Area</a:t>
              </a:r>
            </a:p>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Resource</a:t>
              </a:r>
            </a:p>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Achive</a:t>
              </a:r>
              <a:endParaRPr lang="en-VN" sz="2400" dirty="0"/>
            </a:p>
          </p:txBody>
        </p:sp>
        <p:sp>
          <p:nvSpPr>
            <p:cNvPr id="16" name="TextBox 15">
              <a:extLst>
                <a:ext uri="{FF2B5EF4-FFF2-40B4-BE49-F238E27FC236}">
                  <a16:creationId xmlns:a16="http://schemas.microsoft.com/office/drawing/2014/main" id="{5452B37F-E36D-BFAE-FEAE-E194A03F6557}"/>
                </a:ext>
              </a:extLst>
            </p:cNvPr>
            <p:cNvSpPr txBox="1"/>
            <p:nvPr/>
          </p:nvSpPr>
          <p:spPr>
            <a:xfrm>
              <a:off x="4660007" y="1455224"/>
              <a:ext cx="627101" cy="1569660"/>
            </a:xfrm>
            <a:prstGeom prst="rect">
              <a:avLst/>
            </a:prstGeom>
            <a:noFill/>
          </p:spPr>
          <p:txBody>
            <a:bodyPr wrap="square">
              <a:spAutoFit/>
            </a:bodyPr>
            <a:lstStyle/>
            <a:p>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endParaRPr lang="en-VN" sz="2400" dirty="0">
                <a:solidFill>
                  <a:schemeClr val="accent2">
                    <a:lumMod val="60000"/>
                    <a:lumOff val="40000"/>
                  </a:schemeClr>
                </a:solidFill>
              </a:endParaRPr>
            </a:p>
          </p:txBody>
        </p:sp>
        <p:sp>
          <p:nvSpPr>
            <p:cNvPr id="17" name="TextBox 16">
              <a:extLst>
                <a:ext uri="{FF2B5EF4-FFF2-40B4-BE49-F238E27FC236}">
                  <a16:creationId xmlns:a16="http://schemas.microsoft.com/office/drawing/2014/main" id="{2AE46ADF-C3E3-161C-6BDB-2EF129976D00}"/>
                </a:ext>
              </a:extLst>
            </p:cNvPr>
            <p:cNvSpPr txBox="1"/>
            <p:nvPr/>
          </p:nvSpPr>
          <p:spPr>
            <a:xfrm>
              <a:off x="7593037" y="1455224"/>
              <a:ext cx="2576460" cy="1569660"/>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Dự án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Lĩnh vực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endParaRPr lang="en-VN" sz="2400" dirty="0">
                <a:solidFill>
                  <a:schemeClr val="tx2">
                    <a:lumMod val="50000"/>
                    <a:lumOff val="50000"/>
                  </a:schemeClr>
                </a:solidFill>
              </a:endParaRPr>
            </a:p>
          </p:txBody>
        </p:sp>
      </p:grpSp>
    </p:spTree>
    <p:extLst>
      <p:ext uri="{BB962C8B-B14F-4D97-AF65-F5344CB8AC3E}">
        <p14:creationId xmlns:p14="http://schemas.microsoft.com/office/powerpoint/2010/main" val="14671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13</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pic>
        <p:nvPicPr>
          <p:cNvPr id="17410" name="Picture 2" descr="The PARA Method: The Simple System for Organizing Your Digital Life in  Seconds">
            <a:extLst>
              <a:ext uri="{FF2B5EF4-FFF2-40B4-BE49-F238E27FC236}">
                <a16:creationId xmlns:a16="http://schemas.microsoft.com/office/drawing/2014/main" id="{F1366BAA-0700-29D1-442C-91BC10CFE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505" y="1480079"/>
            <a:ext cx="9008533"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703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14</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19" name="TextBox 18">
            <a:extLst>
              <a:ext uri="{FF2B5EF4-FFF2-40B4-BE49-F238E27FC236}">
                <a16:creationId xmlns:a16="http://schemas.microsoft.com/office/drawing/2014/main" id="{36D352CC-48A6-DB77-8F4C-7AEE1C27BEE9}"/>
              </a:ext>
            </a:extLst>
          </p:cNvPr>
          <p:cNvSpPr txBox="1"/>
          <p:nvPr/>
        </p:nvSpPr>
        <p:spPr>
          <a:xfrm>
            <a:off x="2115674" y="3284879"/>
            <a:ext cx="6746087" cy="3416320"/>
          </a:xfrm>
          <a:prstGeom prst="rect">
            <a:avLst/>
          </a:prstGeom>
          <a:noFill/>
        </p:spPr>
        <p:txBody>
          <a:bodyPr wrap="square">
            <a:spAutoFit/>
          </a:bodyPr>
          <a:lstStyle/>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Project- Dự án: </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Stem Cell Innovation</a:t>
            </a: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Stem Cell Summer</a:t>
            </a: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Kỷ niệm 7 năm thành lặp Viện</a:t>
            </a: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Kỷ niệm 17 năm thành lặp Phòng Thí nghiệm Nghiên cứu và ứng dụng tế bào gốc</a:t>
            </a:r>
          </a:p>
        </p:txBody>
      </p:sp>
      <p:sp>
        <p:nvSpPr>
          <p:cNvPr id="20" name="TextBox 19">
            <a:extLst>
              <a:ext uri="{FF2B5EF4-FFF2-40B4-BE49-F238E27FC236}">
                <a16:creationId xmlns:a16="http://schemas.microsoft.com/office/drawing/2014/main" id="{FC1C1D51-EE8B-CAFE-7E4C-20D3939ED7CD}"/>
              </a:ext>
            </a:extLst>
          </p:cNvPr>
          <p:cNvSpPr txBox="1"/>
          <p:nvPr/>
        </p:nvSpPr>
        <p:spPr>
          <a:xfrm>
            <a:off x="9293170" y="853444"/>
            <a:ext cx="2743201" cy="3970318"/>
          </a:xfrm>
          <a:prstGeom prst="rect">
            <a:avLst/>
          </a:prstGeom>
          <a:noFill/>
        </p:spPr>
        <p:txBody>
          <a:bodyPr wrap="square" rtlCol="0">
            <a:spAutoFit/>
          </a:bodyPr>
          <a:lstStyle/>
          <a:p>
            <a:r>
              <a:rPr lang="en-VN" b="1" dirty="0"/>
              <a:t>Hệ thống</a:t>
            </a:r>
            <a:r>
              <a:rPr lang="en-VN" dirty="0"/>
              <a:t>: là tập hợp các </a:t>
            </a:r>
          </a:p>
          <a:p>
            <a:r>
              <a:rPr lang="en-US" dirty="0" err="1"/>
              <a:t>yếu</a:t>
            </a:r>
            <a:r>
              <a:rPr lang="en-US" dirty="0"/>
              <a:t> </a:t>
            </a:r>
            <a:r>
              <a:rPr lang="en-US" dirty="0" err="1"/>
              <a:t>tố</a:t>
            </a:r>
            <a:r>
              <a:rPr lang="en-US" dirty="0"/>
              <a:t> </a:t>
            </a:r>
            <a:r>
              <a:rPr lang="en-US" dirty="0" err="1"/>
              <a:t>liên</a:t>
            </a:r>
            <a:r>
              <a:rPr lang="en-US" dirty="0"/>
              <a:t> </a:t>
            </a:r>
            <a:r>
              <a:rPr lang="en-US" dirty="0" err="1"/>
              <a:t>kết</a:t>
            </a:r>
            <a:r>
              <a:rPr lang="en-US" dirty="0"/>
              <a:t> </a:t>
            </a:r>
            <a:r>
              <a:rPr lang="en-US" dirty="0" err="1"/>
              <a:t>với</a:t>
            </a:r>
            <a:r>
              <a:rPr lang="en-US" dirty="0"/>
              <a:t> </a:t>
            </a:r>
            <a:r>
              <a:rPr lang="en-US" dirty="0" err="1"/>
              <a:t>nhau</a:t>
            </a:r>
            <a:r>
              <a:rPr lang="en-US" dirty="0"/>
              <a:t> </a:t>
            </a:r>
            <a:r>
              <a:rPr lang="en-US" dirty="0" err="1"/>
              <a:t>và</a:t>
            </a:r>
            <a:r>
              <a:rPr lang="en-US" dirty="0"/>
              <a:t> </a:t>
            </a:r>
          </a:p>
          <a:p>
            <a:r>
              <a:rPr lang="en-US" dirty="0" err="1"/>
              <a:t>Toàn</a:t>
            </a:r>
            <a:r>
              <a:rPr lang="en-US" dirty="0"/>
              <a:t> </a:t>
            </a:r>
            <a:r>
              <a:rPr lang="en-US" dirty="0" err="1"/>
              <a:t>bộ</a:t>
            </a:r>
            <a:r>
              <a:rPr lang="en-US" dirty="0"/>
              <a:t> </a:t>
            </a:r>
            <a:r>
              <a:rPr lang="en-US" dirty="0" err="1"/>
              <a:t>tập</a:t>
            </a:r>
            <a:r>
              <a:rPr lang="en-US" dirty="0"/>
              <a:t> </a:t>
            </a:r>
            <a:r>
              <a:rPr lang="en-US" dirty="0" err="1"/>
              <a:t>hợp</a:t>
            </a:r>
            <a:r>
              <a:rPr lang="en-US" dirty="0"/>
              <a:t> </a:t>
            </a:r>
            <a:r>
              <a:rPr lang="en-US" dirty="0" err="1"/>
              <a:t>đó</a:t>
            </a:r>
            <a:r>
              <a:rPr lang="en-US" dirty="0"/>
              <a:t> </a:t>
            </a:r>
            <a:r>
              <a:rPr lang="en-US" dirty="0" err="1"/>
              <a:t>có</a:t>
            </a:r>
            <a:r>
              <a:rPr lang="en-US" dirty="0"/>
              <a:t> </a:t>
            </a:r>
            <a:r>
              <a:rPr lang="en-US" dirty="0" err="1"/>
              <a:t>những</a:t>
            </a:r>
            <a:r>
              <a:rPr lang="en-US" dirty="0"/>
              <a:t> </a:t>
            </a:r>
            <a:r>
              <a:rPr lang="en-US" dirty="0" err="1"/>
              <a:t>tính</a:t>
            </a:r>
            <a:r>
              <a:rPr lang="en-US" dirty="0"/>
              <a:t> </a:t>
            </a:r>
            <a:r>
              <a:rPr lang="en-US" dirty="0" err="1"/>
              <a:t>chất</a:t>
            </a:r>
            <a:r>
              <a:rPr lang="en-US" dirty="0"/>
              <a:t> </a:t>
            </a:r>
            <a:r>
              <a:rPr lang="en-US" dirty="0" err="1"/>
              <a:t>không</a:t>
            </a:r>
            <a:r>
              <a:rPr lang="en-US" dirty="0"/>
              <a:t> </a:t>
            </a:r>
            <a:r>
              <a:rPr lang="en-US" dirty="0" err="1"/>
              <a:t>thể</a:t>
            </a:r>
            <a:r>
              <a:rPr lang="en-US" dirty="0"/>
              <a:t> </a:t>
            </a:r>
            <a:r>
              <a:rPr lang="en-US" dirty="0" err="1"/>
              <a:t>quy</a:t>
            </a:r>
            <a:r>
              <a:rPr lang="en-US" dirty="0"/>
              <a:t> </a:t>
            </a:r>
            <a:r>
              <a:rPr lang="en-US" dirty="0" err="1"/>
              <a:t>về</a:t>
            </a:r>
            <a:r>
              <a:rPr lang="en-US" dirty="0"/>
              <a:t> </a:t>
            </a:r>
            <a:r>
              <a:rPr lang="en-US" dirty="0" err="1"/>
              <a:t>những</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từng</a:t>
            </a:r>
            <a:r>
              <a:rPr lang="en-US" dirty="0"/>
              <a:t> </a:t>
            </a:r>
            <a:r>
              <a:rPr lang="en-US" dirty="0" err="1"/>
              <a:t>yếu</a:t>
            </a:r>
            <a:r>
              <a:rPr lang="en-US" dirty="0"/>
              <a:t> </a:t>
            </a:r>
            <a:r>
              <a:rPr lang="en-US" dirty="0" err="1"/>
              <a:t>tố</a:t>
            </a:r>
            <a:r>
              <a:rPr lang="en-US" dirty="0"/>
              <a:t>, </a:t>
            </a:r>
            <a:r>
              <a:rPr lang="en-US" dirty="0" err="1"/>
              <a:t>từng</a:t>
            </a:r>
            <a:r>
              <a:rPr lang="en-US" dirty="0"/>
              <a:t> </a:t>
            </a:r>
            <a:r>
              <a:rPr lang="en-US" dirty="0" err="1"/>
              <a:t>mối</a:t>
            </a:r>
            <a:r>
              <a:rPr lang="en-US" dirty="0"/>
              <a:t> </a:t>
            </a:r>
            <a:r>
              <a:rPr lang="en-US" dirty="0" err="1"/>
              <a:t>liên</a:t>
            </a:r>
            <a:r>
              <a:rPr lang="en-US" dirty="0"/>
              <a:t> </a:t>
            </a:r>
            <a:r>
              <a:rPr lang="en-US" dirty="0" err="1"/>
              <a:t>kết</a:t>
            </a:r>
            <a:r>
              <a:rPr lang="en-US" dirty="0"/>
              <a:t> </a:t>
            </a:r>
            <a:r>
              <a:rPr lang="en-US" dirty="0" err="1"/>
              <a:t>riêng</a:t>
            </a:r>
            <a:r>
              <a:rPr lang="en-US" dirty="0"/>
              <a:t> </a:t>
            </a:r>
            <a:r>
              <a:rPr lang="en-US" dirty="0" err="1"/>
              <a:t>rẽ</a:t>
            </a:r>
            <a:r>
              <a:rPr lang="en-US" dirty="0"/>
              <a:t>.</a:t>
            </a:r>
          </a:p>
          <a:p>
            <a:endParaRPr lang="en-US" dirty="0"/>
          </a:p>
          <a:p>
            <a:endParaRPr lang="en-US" dirty="0"/>
          </a:p>
          <a:p>
            <a:r>
              <a:rPr lang="en-US" b="1" dirty="0" err="1"/>
              <a:t>Phương</a:t>
            </a:r>
            <a:r>
              <a:rPr lang="en-US" b="1" dirty="0"/>
              <a:t> </a:t>
            </a:r>
            <a:r>
              <a:rPr lang="en-US" b="1" dirty="0" err="1"/>
              <a:t>pháp</a:t>
            </a:r>
            <a:r>
              <a:rPr lang="en-US" dirty="0"/>
              <a:t>: </a:t>
            </a:r>
            <a:r>
              <a:rPr lang="en-US" dirty="0" err="1"/>
              <a:t>là</a:t>
            </a:r>
            <a:r>
              <a:rPr lang="en-US" dirty="0"/>
              <a:t> </a:t>
            </a:r>
            <a:r>
              <a:rPr lang="en-US" dirty="0" err="1"/>
              <a:t>những</a:t>
            </a:r>
            <a:r>
              <a:rPr lang="en-US" dirty="0"/>
              <a:t> </a:t>
            </a:r>
            <a:r>
              <a:rPr lang="en-US" dirty="0" err="1"/>
              <a:t>hướng</a:t>
            </a:r>
            <a:r>
              <a:rPr lang="en-US" dirty="0"/>
              <a:t> </a:t>
            </a:r>
            <a:r>
              <a:rPr lang="en-US" dirty="0" err="1"/>
              <a:t>dẫn</a:t>
            </a:r>
            <a:r>
              <a:rPr lang="en-US" dirty="0"/>
              <a:t> </a:t>
            </a:r>
            <a:r>
              <a:rPr lang="en-US" dirty="0" err="1"/>
              <a:t>các</a:t>
            </a:r>
            <a:r>
              <a:rPr lang="en-US" dirty="0"/>
              <a:t> </a:t>
            </a:r>
            <a:r>
              <a:rPr lang="en-US" dirty="0" err="1"/>
              <a:t>bước</a:t>
            </a:r>
            <a:r>
              <a:rPr lang="en-US" dirty="0"/>
              <a:t> </a:t>
            </a:r>
            <a:r>
              <a:rPr lang="en-US" dirty="0" err="1"/>
              <a:t>tuần</a:t>
            </a:r>
            <a:r>
              <a:rPr lang="en-US" dirty="0"/>
              <a:t> </a:t>
            </a:r>
            <a:r>
              <a:rPr lang="en-US" dirty="0" err="1"/>
              <a:t>tự</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một</a:t>
            </a:r>
            <a:r>
              <a:rPr lang="en-US" dirty="0"/>
              <a:t> </a:t>
            </a:r>
            <a:r>
              <a:rPr lang="en-US" dirty="0" err="1"/>
              <a:t>công</a:t>
            </a:r>
            <a:r>
              <a:rPr lang="en-US" dirty="0"/>
              <a:t> </a:t>
            </a:r>
            <a:r>
              <a:rPr lang="en-US" dirty="0" err="1"/>
              <a:t>việc</a:t>
            </a:r>
            <a:r>
              <a:rPr lang="en-US" dirty="0"/>
              <a:t> </a:t>
            </a:r>
            <a:r>
              <a:rPr lang="en-US" dirty="0" err="1"/>
              <a:t>nào</a:t>
            </a:r>
            <a:r>
              <a:rPr lang="en-US" dirty="0"/>
              <a:t> </a:t>
            </a:r>
            <a:r>
              <a:rPr lang="en-US" dirty="0" err="1"/>
              <a:t>đó</a:t>
            </a:r>
            <a:r>
              <a:rPr lang="en-US" dirty="0"/>
              <a:t> </a:t>
            </a:r>
            <a:r>
              <a:rPr lang="en-US" dirty="0" err="1"/>
              <a:t>để</a:t>
            </a:r>
            <a:r>
              <a:rPr lang="en-US" dirty="0"/>
              <a:t> </a:t>
            </a:r>
            <a:r>
              <a:rPr lang="en-US" dirty="0" err="1"/>
              <a:t>đạt</a:t>
            </a:r>
            <a:r>
              <a:rPr lang="en-US" dirty="0"/>
              <a:t> </a:t>
            </a:r>
            <a:r>
              <a:rPr lang="en-US" dirty="0" err="1"/>
              <a:t>kết</a:t>
            </a:r>
            <a:r>
              <a:rPr lang="en-US" dirty="0"/>
              <a:t> </a:t>
            </a:r>
            <a:r>
              <a:rPr lang="en-US" dirty="0" err="1"/>
              <a:t>quả</a:t>
            </a:r>
            <a:r>
              <a:rPr lang="en-US" dirty="0"/>
              <a:t> </a:t>
            </a:r>
            <a:r>
              <a:rPr lang="en-US" dirty="0" err="1"/>
              <a:t>tối</a:t>
            </a:r>
            <a:r>
              <a:rPr lang="en-US" dirty="0"/>
              <a:t> </a:t>
            </a:r>
            <a:r>
              <a:rPr lang="en-US" dirty="0" err="1"/>
              <a:t>ưu</a:t>
            </a:r>
            <a:r>
              <a:rPr lang="en-US" dirty="0"/>
              <a:t>.</a:t>
            </a:r>
            <a:endParaRPr lang="en-VN" dirty="0"/>
          </a:p>
        </p:txBody>
      </p:sp>
      <p:grpSp>
        <p:nvGrpSpPr>
          <p:cNvPr id="24" name="Group 23">
            <a:extLst>
              <a:ext uri="{FF2B5EF4-FFF2-40B4-BE49-F238E27FC236}">
                <a16:creationId xmlns:a16="http://schemas.microsoft.com/office/drawing/2014/main" id="{C60B0B28-FCAD-EC19-2B24-C2508D07B21F}"/>
              </a:ext>
            </a:extLst>
          </p:cNvPr>
          <p:cNvGrpSpPr/>
          <p:nvPr/>
        </p:nvGrpSpPr>
        <p:grpSpPr>
          <a:xfrm>
            <a:off x="9017391" y="0"/>
            <a:ext cx="3174609" cy="6858000"/>
            <a:chOff x="9017391" y="0"/>
            <a:chExt cx="3174609" cy="6858000"/>
          </a:xfrm>
        </p:grpSpPr>
        <p:sp>
          <p:nvSpPr>
            <p:cNvPr id="22" name="Rectangle 21">
              <a:extLst>
                <a:ext uri="{FF2B5EF4-FFF2-40B4-BE49-F238E27FC236}">
                  <a16:creationId xmlns:a16="http://schemas.microsoft.com/office/drawing/2014/main" id="{3CAB6287-4C6B-2EEB-ECEE-07BB44C757A5}"/>
                </a:ext>
              </a:extLst>
            </p:cNvPr>
            <p:cNvSpPr/>
            <p:nvPr/>
          </p:nvSpPr>
          <p:spPr>
            <a:xfrm>
              <a:off x="9017391" y="0"/>
              <a:ext cx="3174609" cy="68580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3" name="TextBox 22">
              <a:extLst>
                <a:ext uri="{FF2B5EF4-FFF2-40B4-BE49-F238E27FC236}">
                  <a16:creationId xmlns:a16="http://schemas.microsoft.com/office/drawing/2014/main" id="{500D04F5-13E0-3E2D-68DF-CEBFD313A730}"/>
                </a:ext>
              </a:extLst>
            </p:cNvPr>
            <p:cNvSpPr txBox="1"/>
            <p:nvPr/>
          </p:nvSpPr>
          <p:spPr>
            <a:xfrm>
              <a:off x="9293170" y="853444"/>
              <a:ext cx="2743201" cy="5016758"/>
            </a:xfrm>
            <a:prstGeom prst="rect">
              <a:avLst/>
            </a:prstGeom>
            <a:noFill/>
            <a:ln>
              <a:solidFill>
                <a:schemeClr val="tx1"/>
              </a:solidFill>
            </a:ln>
          </p:spPr>
          <p:txBody>
            <a:bodyPr wrap="square" rtlCol="0">
              <a:spAutoFit/>
            </a:bodyPr>
            <a:lstStyle/>
            <a:p>
              <a:r>
                <a:rPr lang="en-VN" sz="3200" b="1" dirty="0"/>
                <a:t>Dự án </a:t>
              </a:r>
              <a:r>
                <a:rPr lang="vi-VN" sz="3200" b="0" i="1" dirty="0">
                  <a:solidFill>
                    <a:srgbClr val="333333"/>
                  </a:solidFill>
                  <a:effectLst/>
                  <a:highlight>
                    <a:srgbClr val="E1E1E1"/>
                  </a:highlight>
                  <a:latin typeface="HelveticaNeue" panose="02000503000000020004" pitchFamily="2" charset="0"/>
                </a:rPr>
                <a:t>là một </a:t>
              </a:r>
              <a:r>
                <a:rPr lang="vi-VN" sz="3200" b="1" i="1" dirty="0">
                  <a:solidFill>
                    <a:srgbClr val="333333"/>
                  </a:solidFill>
                  <a:effectLst/>
                  <a:highlight>
                    <a:srgbClr val="E1E1E1"/>
                  </a:highlight>
                  <a:latin typeface="HelveticaNeue" panose="02000503000000020004" pitchFamily="2" charset="0"/>
                </a:rPr>
                <a:t>nỗ lực tạm thời</a:t>
              </a:r>
              <a:r>
                <a:rPr lang="vi-VN" sz="3200" b="0" i="1" dirty="0">
                  <a:solidFill>
                    <a:srgbClr val="333333"/>
                  </a:solidFill>
                  <a:effectLst/>
                  <a:highlight>
                    <a:srgbClr val="E1E1E1"/>
                  </a:highlight>
                  <a:latin typeface="HelveticaNeue" panose="02000503000000020004" pitchFamily="2" charset="0"/>
                </a:rPr>
                <a:t>  </a:t>
              </a:r>
            </a:p>
            <a:p>
              <a:r>
                <a:rPr lang="vi-VN" sz="3200" b="0" i="1" dirty="0">
                  <a:solidFill>
                    <a:srgbClr val="333333"/>
                  </a:solidFill>
                  <a:effectLst/>
                  <a:highlight>
                    <a:srgbClr val="E1E1E1"/>
                  </a:highlight>
                  <a:latin typeface="HelveticaNeue" panose="02000503000000020004" pitchFamily="2" charset="0"/>
                </a:rPr>
                <a:t>được thực hiện để tạo ra một </a:t>
              </a:r>
              <a:br>
                <a:rPr lang="vi-VN" sz="3200" b="0" i="1" dirty="0">
                  <a:solidFill>
                    <a:srgbClr val="333333"/>
                  </a:solidFill>
                  <a:effectLst/>
                  <a:highlight>
                    <a:srgbClr val="E1E1E1"/>
                  </a:highlight>
                  <a:latin typeface="HelveticaNeue" panose="02000503000000020004" pitchFamily="2" charset="0"/>
                </a:rPr>
              </a:br>
              <a:r>
                <a:rPr lang="vi-VN" sz="3200" b="1" i="1" dirty="0">
                  <a:solidFill>
                    <a:schemeClr val="accent2"/>
                  </a:solidFill>
                  <a:effectLst/>
                  <a:highlight>
                    <a:srgbClr val="E1E1E1"/>
                  </a:highlight>
                  <a:latin typeface="HelveticaNeue" panose="02000503000000020004" pitchFamily="2" charset="0"/>
                </a:rPr>
                <a:t>sản phẩm</a:t>
              </a:r>
              <a:r>
                <a:rPr lang="vi-VN" sz="3200" b="0" i="1" dirty="0">
                  <a:solidFill>
                    <a:srgbClr val="333333"/>
                  </a:solidFill>
                  <a:effectLst/>
                  <a:highlight>
                    <a:srgbClr val="E1E1E1"/>
                  </a:highlight>
                  <a:latin typeface="HelveticaNeue" panose="02000503000000020004" pitchFamily="2" charset="0"/>
                </a:rPr>
                <a:t>, </a:t>
              </a:r>
              <a:br>
                <a:rPr lang="vi-VN" sz="3200" b="0" i="1" dirty="0">
                  <a:solidFill>
                    <a:srgbClr val="333333"/>
                  </a:solidFill>
                  <a:effectLst/>
                  <a:highlight>
                    <a:srgbClr val="E1E1E1"/>
                  </a:highlight>
                  <a:latin typeface="HelveticaNeue" panose="02000503000000020004" pitchFamily="2" charset="0"/>
                </a:rPr>
              </a:br>
              <a:r>
                <a:rPr lang="vi-VN" sz="3200" b="1" i="1" dirty="0">
                  <a:solidFill>
                    <a:schemeClr val="accent2"/>
                  </a:solidFill>
                  <a:effectLst/>
                  <a:highlight>
                    <a:srgbClr val="E1E1E1"/>
                  </a:highlight>
                  <a:latin typeface="HelveticaNeue" panose="02000503000000020004" pitchFamily="2" charset="0"/>
                </a:rPr>
                <a:t>dịch vụ </a:t>
              </a:r>
              <a:r>
                <a:rPr lang="vi-VN" sz="3200" b="0" i="1" dirty="0">
                  <a:solidFill>
                    <a:srgbClr val="333333"/>
                  </a:solidFill>
                  <a:effectLst/>
                  <a:highlight>
                    <a:srgbClr val="E1E1E1"/>
                  </a:highlight>
                  <a:latin typeface="HelveticaNeue" panose="02000503000000020004" pitchFamily="2" charset="0"/>
                </a:rPr>
                <a:t>hay </a:t>
              </a:r>
              <a:r>
                <a:rPr lang="vi-VN" sz="3200" b="1" i="1" dirty="0">
                  <a:solidFill>
                    <a:schemeClr val="accent2"/>
                  </a:solidFill>
                  <a:effectLst/>
                  <a:highlight>
                    <a:srgbClr val="E1E1E1"/>
                  </a:highlight>
                  <a:latin typeface="HelveticaNeue" panose="02000503000000020004" pitchFamily="2" charset="0"/>
                </a:rPr>
                <a:t>kết quả duy nhất</a:t>
              </a:r>
              <a:r>
                <a:rPr lang="vi-VN" sz="3200" b="1" i="1" dirty="0">
                  <a:solidFill>
                    <a:srgbClr val="333333"/>
                  </a:solidFill>
                  <a:effectLst/>
                  <a:highlight>
                    <a:srgbClr val="E1E1E1"/>
                  </a:highlight>
                  <a:latin typeface="HelveticaNeue" panose="02000503000000020004" pitchFamily="2" charset="0"/>
                </a:rPr>
                <a:t>.</a:t>
              </a:r>
              <a:endParaRPr lang="en-US" sz="3200" b="1" dirty="0"/>
            </a:p>
          </p:txBody>
        </p:sp>
      </p:grpSp>
      <p:sp>
        <p:nvSpPr>
          <p:cNvPr id="8" name="TextBox 7">
            <a:extLst>
              <a:ext uri="{FF2B5EF4-FFF2-40B4-BE49-F238E27FC236}">
                <a16:creationId xmlns:a16="http://schemas.microsoft.com/office/drawing/2014/main" id="{58604A33-7459-5217-9C3B-9296C02FB5EF}"/>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grpSp>
        <p:nvGrpSpPr>
          <p:cNvPr id="10" name="Group 9">
            <a:extLst>
              <a:ext uri="{FF2B5EF4-FFF2-40B4-BE49-F238E27FC236}">
                <a16:creationId xmlns:a16="http://schemas.microsoft.com/office/drawing/2014/main" id="{0C3DF32A-D2C9-E501-6E73-1C26382E90E4}"/>
              </a:ext>
            </a:extLst>
          </p:cNvPr>
          <p:cNvGrpSpPr/>
          <p:nvPr/>
        </p:nvGrpSpPr>
        <p:grpSpPr>
          <a:xfrm>
            <a:off x="2578616" y="1455224"/>
            <a:ext cx="5033261" cy="1573354"/>
            <a:chOff x="4660007" y="1455224"/>
            <a:chExt cx="5033261" cy="1573354"/>
          </a:xfrm>
        </p:grpSpPr>
        <p:sp>
          <p:nvSpPr>
            <p:cNvPr id="11" name="TextBox 10">
              <a:extLst>
                <a:ext uri="{FF2B5EF4-FFF2-40B4-BE49-F238E27FC236}">
                  <a16:creationId xmlns:a16="http://schemas.microsoft.com/office/drawing/2014/main" id="{DB05344B-8990-E2A2-F72B-E6C884748449}"/>
                </a:ext>
              </a:extLst>
            </p:cNvPr>
            <p:cNvSpPr txBox="1"/>
            <p:nvPr/>
          </p:nvSpPr>
          <p:spPr>
            <a:xfrm>
              <a:off x="5447714" y="1455224"/>
              <a:ext cx="1685423" cy="1569660"/>
            </a:xfrm>
            <a:prstGeom prst="rect">
              <a:avLst/>
            </a:prstGeom>
            <a:noFill/>
          </p:spPr>
          <p:txBody>
            <a:bodyPr wrap="square">
              <a:spAutoFit/>
            </a:bodyPr>
            <a:lstStyle/>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roject</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rea</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esource</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chive</a:t>
              </a:r>
              <a:endParaRPr lang="en-VN" sz="2400" dirty="0"/>
            </a:p>
          </p:txBody>
        </p:sp>
        <p:sp>
          <p:nvSpPr>
            <p:cNvPr id="12" name="TextBox 11">
              <a:extLst>
                <a:ext uri="{FF2B5EF4-FFF2-40B4-BE49-F238E27FC236}">
                  <a16:creationId xmlns:a16="http://schemas.microsoft.com/office/drawing/2014/main" id="{08971FC7-6C62-8724-1BC1-C7198688479E}"/>
                </a:ext>
              </a:extLst>
            </p:cNvPr>
            <p:cNvSpPr txBox="1"/>
            <p:nvPr/>
          </p:nvSpPr>
          <p:spPr>
            <a:xfrm>
              <a:off x="4660007" y="1455224"/>
              <a:ext cx="627101" cy="1569660"/>
            </a:xfrm>
            <a:prstGeom prst="rect">
              <a:avLst/>
            </a:prstGeom>
            <a:noFill/>
          </p:spPr>
          <p:txBody>
            <a:bodyPr wrap="square">
              <a:spAutoFit/>
            </a:bodyPr>
            <a:lstStyle/>
            <a:p>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endParaRPr lang="en-VN" sz="2400" dirty="0">
                <a:solidFill>
                  <a:schemeClr val="accent2">
                    <a:lumMod val="60000"/>
                    <a:lumOff val="40000"/>
                  </a:schemeClr>
                </a:solidFill>
              </a:endParaRPr>
            </a:p>
          </p:txBody>
        </p:sp>
        <p:sp>
          <p:nvSpPr>
            <p:cNvPr id="13" name="TextBox 12">
              <a:extLst>
                <a:ext uri="{FF2B5EF4-FFF2-40B4-BE49-F238E27FC236}">
                  <a16:creationId xmlns:a16="http://schemas.microsoft.com/office/drawing/2014/main" id="{29BC9526-59F2-4B36-5E6A-A0255664CE5F}"/>
                </a:ext>
              </a:extLst>
            </p:cNvPr>
            <p:cNvSpPr txBox="1"/>
            <p:nvPr/>
          </p:nvSpPr>
          <p:spPr>
            <a:xfrm>
              <a:off x="7116808" y="1458918"/>
              <a:ext cx="2576460" cy="1569660"/>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Dự án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Lĩnh vực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endParaRPr lang="en-VN" sz="2400" dirty="0">
                <a:solidFill>
                  <a:schemeClr val="tx2">
                    <a:lumMod val="50000"/>
                    <a:lumOff val="50000"/>
                  </a:schemeClr>
                </a:solidFill>
              </a:endParaRPr>
            </a:p>
          </p:txBody>
        </p:sp>
      </p:grpSp>
    </p:spTree>
    <p:extLst>
      <p:ext uri="{BB962C8B-B14F-4D97-AF65-F5344CB8AC3E}">
        <p14:creationId xmlns:p14="http://schemas.microsoft.com/office/powerpoint/2010/main" val="16153307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15</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19" name="TextBox 18">
            <a:extLst>
              <a:ext uri="{FF2B5EF4-FFF2-40B4-BE49-F238E27FC236}">
                <a16:creationId xmlns:a16="http://schemas.microsoft.com/office/drawing/2014/main" id="{36D352CC-48A6-DB77-8F4C-7AEE1C27BEE9}"/>
              </a:ext>
            </a:extLst>
          </p:cNvPr>
          <p:cNvSpPr txBox="1"/>
          <p:nvPr/>
        </p:nvSpPr>
        <p:spPr>
          <a:xfrm>
            <a:off x="1075686" y="3024884"/>
            <a:ext cx="7941706" cy="4154984"/>
          </a:xfrm>
          <a:prstGeom prst="rect">
            <a:avLst/>
          </a:prstGeom>
          <a:noFill/>
        </p:spPr>
        <p:txBody>
          <a:bodyPr wrap="square">
            <a:spAutoFit/>
          </a:bodyPr>
          <a:lstStyle/>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Area- Lĩnh vực</a:t>
            </a:r>
          </a:p>
          <a:p>
            <a:endPar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a:t>
            </a:r>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Vd: Trong công việc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Quản lý nguồn nhân sự, quản lý sản phẩm, quản lý sản xuất, quản trị nguồn cung ứng, nghiên cứu và phát triển, quản lý cấp dưới, quản trị thiết bị….</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a:t>
            </a:r>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Vd: Trong cuộc sống</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Sức khẻo thể chất, sức khỏe tinh thần, tài chính, con cái, viết lách, xe cộ, nhà cửa</a:t>
            </a: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p:txBody>
      </p:sp>
      <p:grpSp>
        <p:nvGrpSpPr>
          <p:cNvPr id="8" name="Group 7">
            <a:extLst>
              <a:ext uri="{FF2B5EF4-FFF2-40B4-BE49-F238E27FC236}">
                <a16:creationId xmlns:a16="http://schemas.microsoft.com/office/drawing/2014/main" id="{07DA123E-743B-E922-4AC0-E6455C9F41CB}"/>
              </a:ext>
            </a:extLst>
          </p:cNvPr>
          <p:cNvGrpSpPr/>
          <p:nvPr/>
        </p:nvGrpSpPr>
        <p:grpSpPr>
          <a:xfrm>
            <a:off x="2578616" y="1455224"/>
            <a:ext cx="5033261" cy="1573354"/>
            <a:chOff x="4660007" y="1455224"/>
            <a:chExt cx="5033261" cy="1573354"/>
          </a:xfrm>
        </p:grpSpPr>
        <p:sp>
          <p:nvSpPr>
            <p:cNvPr id="10" name="TextBox 9">
              <a:extLst>
                <a:ext uri="{FF2B5EF4-FFF2-40B4-BE49-F238E27FC236}">
                  <a16:creationId xmlns:a16="http://schemas.microsoft.com/office/drawing/2014/main" id="{8EFC855F-2379-C0CC-83E8-F7F3A0028517}"/>
                </a:ext>
              </a:extLst>
            </p:cNvPr>
            <p:cNvSpPr txBox="1"/>
            <p:nvPr/>
          </p:nvSpPr>
          <p:spPr>
            <a:xfrm>
              <a:off x="5447714" y="1455224"/>
              <a:ext cx="1685423" cy="1569660"/>
            </a:xfrm>
            <a:prstGeom prst="rect">
              <a:avLst/>
            </a:prstGeom>
            <a:noFill/>
          </p:spPr>
          <p:txBody>
            <a:bodyPr wrap="square">
              <a:spAutoFit/>
            </a:bodyPr>
            <a:lstStyle/>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roject</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rea</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esource</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chive</a:t>
              </a:r>
              <a:endParaRPr lang="en-VN" sz="2400" dirty="0"/>
            </a:p>
          </p:txBody>
        </p:sp>
        <p:sp>
          <p:nvSpPr>
            <p:cNvPr id="11" name="TextBox 10">
              <a:extLst>
                <a:ext uri="{FF2B5EF4-FFF2-40B4-BE49-F238E27FC236}">
                  <a16:creationId xmlns:a16="http://schemas.microsoft.com/office/drawing/2014/main" id="{7190667D-29CE-33C5-ECF8-1A4C8F6D5D48}"/>
                </a:ext>
              </a:extLst>
            </p:cNvPr>
            <p:cNvSpPr txBox="1"/>
            <p:nvPr/>
          </p:nvSpPr>
          <p:spPr>
            <a:xfrm>
              <a:off x="4660007" y="1455224"/>
              <a:ext cx="627101" cy="1569660"/>
            </a:xfrm>
            <a:prstGeom prst="rect">
              <a:avLst/>
            </a:prstGeom>
            <a:noFill/>
          </p:spPr>
          <p:txBody>
            <a:bodyPr wrap="square">
              <a:spAutoFit/>
            </a:bodyPr>
            <a:lstStyle/>
            <a:p>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endParaRPr lang="en-VN" sz="2400" dirty="0">
                <a:solidFill>
                  <a:schemeClr val="accent2">
                    <a:lumMod val="60000"/>
                    <a:lumOff val="40000"/>
                  </a:schemeClr>
                </a:solidFill>
              </a:endParaRPr>
            </a:p>
          </p:txBody>
        </p:sp>
        <p:sp>
          <p:nvSpPr>
            <p:cNvPr id="12" name="TextBox 11">
              <a:extLst>
                <a:ext uri="{FF2B5EF4-FFF2-40B4-BE49-F238E27FC236}">
                  <a16:creationId xmlns:a16="http://schemas.microsoft.com/office/drawing/2014/main" id="{C23F9566-B7E3-C642-67DC-369D412C1CB5}"/>
                </a:ext>
              </a:extLst>
            </p:cNvPr>
            <p:cNvSpPr txBox="1"/>
            <p:nvPr/>
          </p:nvSpPr>
          <p:spPr>
            <a:xfrm>
              <a:off x="7116808" y="1458918"/>
              <a:ext cx="2576460" cy="1569660"/>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Dự án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Lĩnh vực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endParaRPr lang="en-VN" sz="2400" dirty="0">
                <a:solidFill>
                  <a:schemeClr val="tx2">
                    <a:lumMod val="50000"/>
                    <a:lumOff val="50000"/>
                  </a:schemeClr>
                </a:solidFill>
              </a:endParaRPr>
            </a:p>
          </p:txBody>
        </p:sp>
      </p:grpSp>
      <p:grpSp>
        <p:nvGrpSpPr>
          <p:cNvPr id="3" name="Group 2">
            <a:extLst>
              <a:ext uri="{FF2B5EF4-FFF2-40B4-BE49-F238E27FC236}">
                <a16:creationId xmlns:a16="http://schemas.microsoft.com/office/drawing/2014/main" id="{ABB6DFF3-CC55-5CBD-8421-0C098E0AC32C}"/>
              </a:ext>
            </a:extLst>
          </p:cNvPr>
          <p:cNvGrpSpPr/>
          <p:nvPr/>
        </p:nvGrpSpPr>
        <p:grpSpPr>
          <a:xfrm>
            <a:off x="9017391" y="0"/>
            <a:ext cx="3174609" cy="6858000"/>
            <a:chOff x="9017391" y="0"/>
            <a:chExt cx="3174609" cy="6858000"/>
          </a:xfrm>
        </p:grpSpPr>
        <p:sp>
          <p:nvSpPr>
            <p:cNvPr id="5" name="Rectangle 4">
              <a:extLst>
                <a:ext uri="{FF2B5EF4-FFF2-40B4-BE49-F238E27FC236}">
                  <a16:creationId xmlns:a16="http://schemas.microsoft.com/office/drawing/2014/main" id="{E3CFF8EA-9F08-1791-8E80-C0B2903339DF}"/>
                </a:ext>
              </a:extLst>
            </p:cNvPr>
            <p:cNvSpPr/>
            <p:nvPr/>
          </p:nvSpPr>
          <p:spPr>
            <a:xfrm>
              <a:off x="9017391" y="0"/>
              <a:ext cx="3174609" cy="68580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9" name="TextBox 8">
              <a:extLst>
                <a:ext uri="{FF2B5EF4-FFF2-40B4-BE49-F238E27FC236}">
                  <a16:creationId xmlns:a16="http://schemas.microsoft.com/office/drawing/2014/main" id="{0D440DAD-DFE0-9730-20A2-B3717EE62F0B}"/>
                </a:ext>
              </a:extLst>
            </p:cNvPr>
            <p:cNvSpPr txBox="1"/>
            <p:nvPr/>
          </p:nvSpPr>
          <p:spPr>
            <a:xfrm>
              <a:off x="9280971" y="1628507"/>
              <a:ext cx="2743201" cy="4093428"/>
            </a:xfrm>
            <a:prstGeom prst="rect">
              <a:avLst/>
            </a:prstGeom>
            <a:noFill/>
          </p:spPr>
          <p:txBody>
            <a:bodyPr wrap="square" rtlCol="0">
              <a:spAutoFit/>
            </a:bodyPr>
            <a:lstStyle/>
            <a:p>
              <a:endParaRPr lang="en-US" dirty="0"/>
            </a:p>
            <a:p>
              <a:r>
                <a:rPr lang="en-US" sz="3200" b="1" dirty="0" err="1"/>
                <a:t>Lĩnh</a:t>
              </a:r>
              <a:r>
                <a:rPr lang="en-US" sz="3200" b="1" dirty="0"/>
                <a:t> </a:t>
              </a:r>
              <a:r>
                <a:rPr lang="en-US" sz="3200" b="1" dirty="0" err="1"/>
                <a:t>vực</a:t>
              </a:r>
              <a:r>
                <a:rPr lang="en-US" sz="3200" dirty="0"/>
                <a:t>: </a:t>
              </a:r>
              <a:r>
                <a:rPr lang="en-US" sz="3200" dirty="0" err="1">
                  <a:solidFill>
                    <a:schemeClr val="accent2"/>
                  </a:solidFill>
                </a:rPr>
                <a:t>những</a:t>
              </a:r>
              <a:r>
                <a:rPr lang="en-US" sz="3200" dirty="0">
                  <a:solidFill>
                    <a:schemeClr val="accent2"/>
                  </a:solidFill>
                </a:rPr>
                <a:t> </a:t>
              </a:r>
              <a:r>
                <a:rPr lang="en-US" sz="3200" dirty="0" err="1">
                  <a:solidFill>
                    <a:schemeClr val="accent2"/>
                  </a:solidFill>
                </a:rPr>
                <a:t>trách</a:t>
              </a:r>
              <a:r>
                <a:rPr lang="en-US" sz="3200" dirty="0">
                  <a:solidFill>
                    <a:schemeClr val="accent2"/>
                  </a:solidFill>
                </a:rPr>
                <a:t> </a:t>
              </a:r>
              <a:r>
                <a:rPr lang="en-US" sz="3200" dirty="0" err="1">
                  <a:solidFill>
                    <a:schemeClr val="accent2"/>
                  </a:solidFill>
                </a:rPr>
                <a:t>nhiệm</a:t>
              </a:r>
              <a:r>
                <a:rPr lang="en-US" sz="3200" dirty="0"/>
                <a:t>, </a:t>
              </a:r>
              <a:r>
                <a:rPr lang="en-US" sz="3200" dirty="0" err="1">
                  <a:solidFill>
                    <a:schemeClr val="accent2"/>
                  </a:solidFill>
                </a:rPr>
                <a:t>nỗ</a:t>
              </a:r>
              <a:r>
                <a:rPr lang="en-US" sz="3200" dirty="0">
                  <a:solidFill>
                    <a:schemeClr val="accent2"/>
                  </a:solidFill>
                </a:rPr>
                <a:t> </a:t>
              </a:r>
              <a:r>
                <a:rPr lang="en-US" sz="3200" dirty="0" err="1">
                  <a:solidFill>
                    <a:schemeClr val="accent2"/>
                  </a:solidFill>
                </a:rPr>
                <a:t>lực</a:t>
              </a:r>
              <a:r>
                <a:rPr lang="en-US" sz="3200" dirty="0">
                  <a:solidFill>
                    <a:schemeClr val="accent2"/>
                  </a:solidFill>
                </a:rPr>
                <a:t>  </a:t>
              </a:r>
              <a:r>
                <a:rPr lang="en-US" sz="3200" dirty="0" err="1">
                  <a:solidFill>
                    <a:schemeClr val="accent2"/>
                  </a:solidFill>
                </a:rPr>
                <a:t>dài</a:t>
              </a:r>
              <a:r>
                <a:rPr lang="en-US" sz="3200" dirty="0">
                  <a:solidFill>
                    <a:schemeClr val="accent2"/>
                  </a:solidFill>
                </a:rPr>
                <a:t> </a:t>
              </a:r>
              <a:r>
                <a:rPr lang="en-US" sz="3200" dirty="0" err="1">
                  <a:solidFill>
                    <a:schemeClr val="accent2"/>
                  </a:solidFill>
                </a:rPr>
                <a:t>hạn</a:t>
              </a:r>
              <a:r>
                <a:rPr lang="en-US" sz="3200" dirty="0">
                  <a:solidFill>
                    <a:schemeClr val="accent2"/>
                  </a:solidFill>
                </a:rPr>
                <a:t> </a:t>
              </a:r>
              <a:r>
                <a:rPr lang="en-US" sz="3200" dirty="0" err="1"/>
                <a:t>mà</a:t>
              </a:r>
              <a:r>
                <a:rPr lang="en-US" sz="3200" dirty="0"/>
                <a:t> </a:t>
              </a:r>
              <a:r>
                <a:rPr lang="en-US" sz="3200" dirty="0" err="1"/>
                <a:t>bạn</a:t>
              </a:r>
              <a:r>
                <a:rPr lang="en-US" sz="3200" dirty="0"/>
                <a:t> </a:t>
              </a:r>
              <a:r>
                <a:rPr lang="en-US" sz="3200" dirty="0" err="1"/>
                <a:t>muốn</a:t>
              </a:r>
              <a:r>
                <a:rPr lang="en-US" sz="3200" dirty="0"/>
                <a:t> </a:t>
              </a:r>
              <a:r>
                <a:rPr lang="en-US" sz="3200" dirty="0" err="1"/>
                <a:t>quản</a:t>
              </a:r>
              <a:r>
                <a:rPr lang="en-US" sz="3200" dirty="0"/>
                <a:t> </a:t>
              </a:r>
              <a:r>
                <a:rPr lang="en-US" sz="3200" dirty="0" err="1"/>
                <a:t>lý</a:t>
              </a:r>
              <a:r>
                <a:rPr lang="en-US" sz="3200" dirty="0"/>
                <a:t> </a:t>
              </a:r>
              <a:r>
                <a:rPr lang="en-US" sz="3200" dirty="0" err="1"/>
                <a:t>theo</a:t>
              </a:r>
              <a:r>
                <a:rPr lang="en-US" sz="3200" dirty="0"/>
                <a:t> </a:t>
              </a:r>
              <a:r>
                <a:rPr lang="en-US" sz="3200" dirty="0" err="1"/>
                <a:t>thời</a:t>
              </a:r>
              <a:r>
                <a:rPr lang="en-US" sz="3200" dirty="0"/>
                <a:t> </a:t>
              </a:r>
              <a:r>
                <a:rPr lang="en-US" sz="3200" dirty="0" err="1"/>
                <a:t>gian</a:t>
              </a:r>
              <a:endParaRPr lang="en-US" sz="3200" dirty="0"/>
            </a:p>
            <a:p>
              <a:endParaRPr lang="en-US" dirty="0"/>
            </a:p>
          </p:txBody>
        </p:sp>
      </p:grpSp>
    </p:spTree>
    <p:extLst>
      <p:ext uri="{BB962C8B-B14F-4D97-AF65-F5344CB8AC3E}">
        <p14:creationId xmlns:p14="http://schemas.microsoft.com/office/powerpoint/2010/main" val="31382160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16</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19" name="TextBox 18">
            <a:extLst>
              <a:ext uri="{FF2B5EF4-FFF2-40B4-BE49-F238E27FC236}">
                <a16:creationId xmlns:a16="http://schemas.microsoft.com/office/drawing/2014/main" id="{36D352CC-48A6-DB77-8F4C-7AEE1C27BEE9}"/>
              </a:ext>
            </a:extLst>
          </p:cNvPr>
          <p:cNvSpPr txBox="1"/>
          <p:nvPr/>
        </p:nvSpPr>
        <p:spPr>
          <a:xfrm>
            <a:off x="1892503" y="3275424"/>
            <a:ext cx="6101860" cy="2862322"/>
          </a:xfrm>
          <a:prstGeom prst="rect">
            <a:avLst/>
          </a:prstGeom>
          <a:noFill/>
        </p:spPr>
        <p:txBody>
          <a:bodyPr wrap="square">
            <a:spAutoFit/>
          </a:bodyPr>
          <a:lstStyle/>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Trên những chủ đề, lĩnh vực quan tâm </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Vd: Thiết kế đồ họa, trông cây hữu cơ, thiết kế trang web, nhiếp ảnh, sách, quản trị, đồ công nghệ, </a:t>
            </a:r>
          </a:p>
          <a:p>
            <a:r>
              <a:rPr lang="vi-VN"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a:t>
            </a:r>
          </a:p>
          <a:p>
            <a:endParaRPr lang="vi-VN"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p:txBody>
      </p:sp>
      <p:grpSp>
        <p:nvGrpSpPr>
          <p:cNvPr id="8" name="Group 7">
            <a:extLst>
              <a:ext uri="{FF2B5EF4-FFF2-40B4-BE49-F238E27FC236}">
                <a16:creationId xmlns:a16="http://schemas.microsoft.com/office/drawing/2014/main" id="{07DA123E-743B-E922-4AC0-E6455C9F41CB}"/>
              </a:ext>
            </a:extLst>
          </p:cNvPr>
          <p:cNvGrpSpPr/>
          <p:nvPr/>
        </p:nvGrpSpPr>
        <p:grpSpPr>
          <a:xfrm>
            <a:off x="2578616" y="1455224"/>
            <a:ext cx="5033261" cy="1573354"/>
            <a:chOff x="4660007" y="1455224"/>
            <a:chExt cx="5033261" cy="1573354"/>
          </a:xfrm>
        </p:grpSpPr>
        <p:sp>
          <p:nvSpPr>
            <p:cNvPr id="10" name="TextBox 9">
              <a:extLst>
                <a:ext uri="{FF2B5EF4-FFF2-40B4-BE49-F238E27FC236}">
                  <a16:creationId xmlns:a16="http://schemas.microsoft.com/office/drawing/2014/main" id="{8EFC855F-2379-C0CC-83E8-F7F3A0028517}"/>
                </a:ext>
              </a:extLst>
            </p:cNvPr>
            <p:cNvSpPr txBox="1"/>
            <p:nvPr/>
          </p:nvSpPr>
          <p:spPr>
            <a:xfrm>
              <a:off x="5447714" y="1455224"/>
              <a:ext cx="1685423" cy="1569660"/>
            </a:xfrm>
            <a:prstGeom prst="rect">
              <a:avLst/>
            </a:prstGeom>
            <a:noFill/>
          </p:spPr>
          <p:txBody>
            <a:bodyPr wrap="square">
              <a:spAutoFit/>
            </a:bodyPr>
            <a:lstStyle/>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roject</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rea</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esource</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chive</a:t>
              </a:r>
              <a:endParaRPr lang="en-VN" sz="2400" dirty="0"/>
            </a:p>
          </p:txBody>
        </p:sp>
        <p:sp>
          <p:nvSpPr>
            <p:cNvPr id="11" name="TextBox 10">
              <a:extLst>
                <a:ext uri="{FF2B5EF4-FFF2-40B4-BE49-F238E27FC236}">
                  <a16:creationId xmlns:a16="http://schemas.microsoft.com/office/drawing/2014/main" id="{7190667D-29CE-33C5-ECF8-1A4C8F6D5D48}"/>
                </a:ext>
              </a:extLst>
            </p:cNvPr>
            <p:cNvSpPr txBox="1"/>
            <p:nvPr/>
          </p:nvSpPr>
          <p:spPr>
            <a:xfrm>
              <a:off x="4660007" y="1455224"/>
              <a:ext cx="627101" cy="1569660"/>
            </a:xfrm>
            <a:prstGeom prst="rect">
              <a:avLst/>
            </a:prstGeom>
            <a:noFill/>
          </p:spPr>
          <p:txBody>
            <a:bodyPr wrap="square">
              <a:spAutoFit/>
            </a:bodyPr>
            <a:lstStyle/>
            <a:p>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endParaRPr lang="en-VN" sz="2400" dirty="0">
                <a:solidFill>
                  <a:schemeClr val="accent2">
                    <a:lumMod val="60000"/>
                    <a:lumOff val="40000"/>
                  </a:schemeClr>
                </a:solidFill>
              </a:endParaRPr>
            </a:p>
          </p:txBody>
        </p:sp>
        <p:sp>
          <p:nvSpPr>
            <p:cNvPr id="12" name="TextBox 11">
              <a:extLst>
                <a:ext uri="{FF2B5EF4-FFF2-40B4-BE49-F238E27FC236}">
                  <a16:creationId xmlns:a16="http://schemas.microsoft.com/office/drawing/2014/main" id="{C23F9566-B7E3-C642-67DC-369D412C1CB5}"/>
                </a:ext>
              </a:extLst>
            </p:cNvPr>
            <p:cNvSpPr txBox="1"/>
            <p:nvPr/>
          </p:nvSpPr>
          <p:spPr>
            <a:xfrm>
              <a:off x="7116808" y="1458918"/>
              <a:ext cx="2576460" cy="1569660"/>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Dự án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Lĩnh vực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endParaRPr lang="en-VN" sz="2400" dirty="0">
                <a:solidFill>
                  <a:schemeClr val="tx2">
                    <a:lumMod val="50000"/>
                    <a:lumOff val="50000"/>
                  </a:schemeClr>
                </a:solidFill>
              </a:endParaRPr>
            </a:p>
          </p:txBody>
        </p:sp>
      </p:grpSp>
      <p:grpSp>
        <p:nvGrpSpPr>
          <p:cNvPr id="3" name="Group 2">
            <a:extLst>
              <a:ext uri="{FF2B5EF4-FFF2-40B4-BE49-F238E27FC236}">
                <a16:creationId xmlns:a16="http://schemas.microsoft.com/office/drawing/2014/main" id="{47AB184A-9F99-9BBF-C0D4-C3B48AB02549}"/>
              </a:ext>
            </a:extLst>
          </p:cNvPr>
          <p:cNvGrpSpPr/>
          <p:nvPr/>
        </p:nvGrpSpPr>
        <p:grpSpPr>
          <a:xfrm>
            <a:off x="9017391" y="0"/>
            <a:ext cx="3174609" cy="6858000"/>
            <a:chOff x="9017391" y="0"/>
            <a:chExt cx="3174609" cy="6858000"/>
          </a:xfrm>
        </p:grpSpPr>
        <p:sp>
          <p:nvSpPr>
            <p:cNvPr id="5" name="Rectangle 4">
              <a:extLst>
                <a:ext uri="{FF2B5EF4-FFF2-40B4-BE49-F238E27FC236}">
                  <a16:creationId xmlns:a16="http://schemas.microsoft.com/office/drawing/2014/main" id="{3DD4B170-CAF5-8650-B46F-283F5F186742}"/>
                </a:ext>
              </a:extLst>
            </p:cNvPr>
            <p:cNvSpPr/>
            <p:nvPr/>
          </p:nvSpPr>
          <p:spPr>
            <a:xfrm>
              <a:off x="9017391" y="0"/>
              <a:ext cx="3174609" cy="68580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9" name="TextBox 8">
              <a:extLst>
                <a:ext uri="{FF2B5EF4-FFF2-40B4-BE49-F238E27FC236}">
                  <a16:creationId xmlns:a16="http://schemas.microsoft.com/office/drawing/2014/main" id="{5943CEC6-3CD1-2C18-1558-5B1572FC4E0C}"/>
                </a:ext>
              </a:extLst>
            </p:cNvPr>
            <p:cNvSpPr txBox="1"/>
            <p:nvPr/>
          </p:nvSpPr>
          <p:spPr>
            <a:xfrm>
              <a:off x="9293170" y="853444"/>
              <a:ext cx="2743201" cy="5078313"/>
            </a:xfrm>
            <a:prstGeom prst="rect">
              <a:avLst/>
            </a:prstGeom>
            <a:noFill/>
          </p:spPr>
          <p:txBody>
            <a:bodyPr wrap="square" rtlCol="0">
              <a:spAutoFit/>
            </a:bodyPr>
            <a:lstStyle/>
            <a:p>
              <a:endParaRPr lang="en-US" dirty="0"/>
            </a:p>
            <a:p>
              <a:r>
                <a:rPr lang="en-US" sz="3600" b="1" dirty="0" err="1"/>
                <a:t>Tài</a:t>
              </a:r>
              <a:r>
                <a:rPr lang="en-US" sz="3600" b="1" dirty="0"/>
                <a:t> </a:t>
              </a:r>
              <a:r>
                <a:rPr lang="en-US" sz="3600" b="1" dirty="0" err="1"/>
                <a:t>nguyên</a:t>
              </a:r>
              <a:r>
                <a:rPr lang="en-US" sz="3600" dirty="0"/>
                <a:t>: </a:t>
              </a:r>
              <a:r>
                <a:rPr lang="en-US" sz="3600" dirty="0" err="1"/>
                <a:t>những</a:t>
              </a:r>
              <a:r>
                <a:rPr lang="en-US" sz="3600" dirty="0"/>
                <a:t> </a:t>
              </a:r>
              <a:r>
                <a:rPr lang="en-US" sz="3600" dirty="0" err="1">
                  <a:solidFill>
                    <a:schemeClr val="accent2"/>
                  </a:solidFill>
                </a:rPr>
                <a:t>chủ</a:t>
              </a:r>
              <a:r>
                <a:rPr lang="en-US" sz="3600" dirty="0">
                  <a:solidFill>
                    <a:schemeClr val="accent2"/>
                  </a:solidFill>
                </a:rPr>
                <a:t> </a:t>
              </a:r>
              <a:r>
                <a:rPr lang="en-US" sz="3600" dirty="0" err="1">
                  <a:solidFill>
                    <a:schemeClr val="accent2"/>
                  </a:solidFill>
                </a:rPr>
                <a:t>đề</a:t>
              </a:r>
              <a:r>
                <a:rPr lang="en-US" sz="3600" dirty="0"/>
                <a:t> </a:t>
              </a:r>
              <a:r>
                <a:rPr lang="en-US" sz="3600" dirty="0" err="1"/>
                <a:t>hoặc</a:t>
              </a:r>
              <a:r>
                <a:rPr lang="en-US" sz="3600" dirty="0"/>
                <a:t> </a:t>
              </a:r>
              <a:r>
                <a:rPr lang="en-US" sz="3600" dirty="0" err="1">
                  <a:solidFill>
                    <a:schemeClr val="accent2"/>
                  </a:solidFill>
                </a:rPr>
                <a:t>nội</a:t>
              </a:r>
              <a:r>
                <a:rPr lang="en-US" sz="3600" dirty="0">
                  <a:solidFill>
                    <a:schemeClr val="accent2"/>
                  </a:solidFill>
                </a:rPr>
                <a:t> dung</a:t>
              </a:r>
              <a:r>
                <a:rPr lang="en-US" sz="3600" dirty="0"/>
                <a:t> </a:t>
              </a:r>
              <a:r>
                <a:rPr lang="en-US" sz="3600" dirty="0" err="1"/>
                <a:t>bạn</a:t>
              </a:r>
              <a:r>
                <a:rPr lang="en-US" sz="3600" dirty="0"/>
                <a:t> </a:t>
              </a:r>
              <a:r>
                <a:rPr lang="en-US" sz="3600" dirty="0" err="1"/>
                <a:t>quan</a:t>
              </a:r>
              <a:r>
                <a:rPr lang="en-US" sz="3600" dirty="0"/>
                <a:t> </a:t>
              </a:r>
              <a:r>
                <a:rPr lang="en-US" sz="3600" dirty="0" err="1"/>
                <a:t>tâm</a:t>
              </a:r>
              <a:r>
                <a:rPr lang="en-US" sz="3600" dirty="0"/>
                <a:t> </a:t>
              </a:r>
              <a:r>
                <a:rPr lang="en-US" sz="3600" dirty="0" err="1"/>
                <a:t>có</a:t>
              </a:r>
              <a:r>
                <a:rPr lang="en-US" sz="3600" dirty="0"/>
                <a:t> </a:t>
              </a:r>
              <a:r>
                <a:rPr lang="en-US" sz="3600" dirty="0" err="1"/>
                <a:t>thể</a:t>
              </a:r>
              <a:r>
                <a:rPr lang="en-US" sz="3600" dirty="0"/>
                <a:t> </a:t>
              </a:r>
              <a:r>
                <a:rPr lang="en-US" sz="3600" dirty="0" err="1"/>
                <a:t>hữu</a:t>
              </a:r>
              <a:r>
                <a:rPr lang="en-US" sz="3600" dirty="0"/>
                <a:t> </a:t>
              </a:r>
              <a:r>
                <a:rPr lang="en-US" sz="3600" dirty="0" err="1"/>
                <a:t>ích</a:t>
              </a:r>
              <a:r>
                <a:rPr lang="en-US" sz="3600" dirty="0"/>
                <a:t> </a:t>
              </a:r>
              <a:r>
                <a:rPr lang="en-US" sz="3600" dirty="0" err="1"/>
                <a:t>trong</a:t>
              </a:r>
              <a:r>
                <a:rPr lang="en-US" sz="3600" dirty="0"/>
                <a:t> </a:t>
              </a:r>
              <a:r>
                <a:rPr lang="en-US" sz="3600" dirty="0" err="1"/>
                <a:t>tương</a:t>
              </a:r>
              <a:r>
                <a:rPr lang="en-US" sz="3600" dirty="0"/>
                <a:t> </a:t>
              </a:r>
              <a:r>
                <a:rPr lang="en-US" sz="3600" dirty="0" err="1"/>
                <a:t>lai</a:t>
              </a:r>
              <a:endParaRPr lang="en-US" dirty="0"/>
            </a:p>
            <a:p>
              <a:endParaRPr lang="en-VN" dirty="0"/>
            </a:p>
          </p:txBody>
        </p:sp>
      </p:grpSp>
    </p:spTree>
    <p:extLst>
      <p:ext uri="{BB962C8B-B14F-4D97-AF65-F5344CB8AC3E}">
        <p14:creationId xmlns:p14="http://schemas.microsoft.com/office/powerpoint/2010/main" val="34838779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17</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19" name="TextBox 18">
            <a:extLst>
              <a:ext uri="{FF2B5EF4-FFF2-40B4-BE49-F238E27FC236}">
                <a16:creationId xmlns:a16="http://schemas.microsoft.com/office/drawing/2014/main" id="{36D352CC-48A6-DB77-8F4C-7AEE1C27BEE9}"/>
              </a:ext>
            </a:extLst>
          </p:cNvPr>
          <p:cNvSpPr txBox="1"/>
          <p:nvPr/>
        </p:nvSpPr>
        <p:spPr>
          <a:xfrm>
            <a:off x="1880194" y="3024884"/>
            <a:ext cx="6101860" cy="3416320"/>
          </a:xfrm>
          <a:prstGeom prst="rect">
            <a:avLst/>
          </a:prstGeom>
          <a:noFill/>
        </p:spPr>
        <p:txBody>
          <a:bodyPr wrap="square">
            <a:spAutoFit/>
          </a:bodyPr>
          <a:lstStyle/>
          <a:p>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Gồm tất cả những gì từ 3 phạm trù trên mà không còn hoạt động nhưng muốn lưu trữ lại để tham khảo trong tương lai</a:t>
            </a:r>
          </a:p>
          <a:p>
            <a:endPar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Vd: Các dự án đã hoàn thành; các lĩnh vực không còn hoạt động hay không phù hợp nữa, các tài nguyên mà bạn không còn hứng thú nữa</a:t>
            </a:r>
          </a:p>
        </p:txBody>
      </p:sp>
      <p:grpSp>
        <p:nvGrpSpPr>
          <p:cNvPr id="8" name="Group 7">
            <a:extLst>
              <a:ext uri="{FF2B5EF4-FFF2-40B4-BE49-F238E27FC236}">
                <a16:creationId xmlns:a16="http://schemas.microsoft.com/office/drawing/2014/main" id="{07DA123E-743B-E922-4AC0-E6455C9F41CB}"/>
              </a:ext>
            </a:extLst>
          </p:cNvPr>
          <p:cNvGrpSpPr/>
          <p:nvPr/>
        </p:nvGrpSpPr>
        <p:grpSpPr>
          <a:xfrm>
            <a:off x="2578616" y="1455224"/>
            <a:ext cx="5033261" cy="1573354"/>
            <a:chOff x="4660007" y="1455224"/>
            <a:chExt cx="5033261" cy="1573354"/>
          </a:xfrm>
        </p:grpSpPr>
        <p:sp>
          <p:nvSpPr>
            <p:cNvPr id="10" name="TextBox 9">
              <a:extLst>
                <a:ext uri="{FF2B5EF4-FFF2-40B4-BE49-F238E27FC236}">
                  <a16:creationId xmlns:a16="http://schemas.microsoft.com/office/drawing/2014/main" id="{8EFC855F-2379-C0CC-83E8-F7F3A0028517}"/>
                </a:ext>
              </a:extLst>
            </p:cNvPr>
            <p:cNvSpPr txBox="1"/>
            <p:nvPr/>
          </p:nvSpPr>
          <p:spPr>
            <a:xfrm>
              <a:off x="5447714" y="1455224"/>
              <a:ext cx="1685423" cy="1569660"/>
            </a:xfrm>
            <a:prstGeom prst="rect">
              <a:avLst/>
            </a:prstGeom>
            <a:noFill/>
          </p:spPr>
          <p:txBody>
            <a:bodyPr wrap="square">
              <a:spAutoFit/>
            </a:bodyPr>
            <a:lstStyle/>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roject</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rea</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esource</a:t>
              </a:r>
            </a:p>
            <a:p>
              <a:r>
                <a:rPr lang="vi-VN" sz="24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r>
                <a:rPr lang="vi-VN" sz="24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chive</a:t>
              </a:r>
              <a:endParaRPr lang="en-VN" sz="2400" dirty="0"/>
            </a:p>
          </p:txBody>
        </p:sp>
        <p:sp>
          <p:nvSpPr>
            <p:cNvPr id="11" name="TextBox 10">
              <a:extLst>
                <a:ext uri="{FF2B5EF4-FFF2-40B4-BE49-F238E27FC236}">
                  <a16:creationId xmlns:a16="http://schemas.microsoft.com/office/drawing/2014/main" id="{7190667D-29CE-33C5-ECF8-1A4C8F6D5D48}"/>
                </a:ext>
              </a:extLst>
            </p:cNvPr>
            <p:cNvSpPr txBox="1"/>
            <p:nvPr/>
          </p:nvSpPr>
          <p:spPr>
            <a:xfrm>
              <a:off x="4660007" y="1455224"/>
              <a:ext cx="627101" cy="1569660"/>
            </a:xfrm>
            <a:prstGeom prst="rect">
              <a:avLst/>
            </a:prstGeom>
            <a:noFill/>
          </p:spPr>
          <p:txBody>
            <a:bodyPr wrap="square">
              <a:spAutoFit/>
            </a:bodyPr>
            <a:lstStyle/>
            <a:p>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R</a:t>
              </a:r>
              <a:b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accent2">
                      <a:lumMod val="60000"/>
                      <a:lumOff val="4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A</a:t>
              </a:r>
              <a:endParaRPr lang="en-VN" sz="2400" dirty="0">
                <a:solidFill>
                  <a:schemeClr val="accent2">
                    <a:lumMod val="60000"/>
                    <a:lumOff val="40000"/>
                  </a:schemeClr>
                </a:solidFill>
              </a:endParaRPr>
            </a:p>
          </p:txBody>
        </p:sp>
        <p:sp>
          <p:nvSpPr>
            <p:cNvPr id="12" name="TextBox 11">
              <a:extLst>
                <a:ext uri="{FF2B5EF4-FFF2-40B4-BE49-F238E27FC236}">
                  <a16:creationId xmlns:a16="http://schemas.microsoft.com/office/drawing/2014/main" id="{C23F9566-B7E3-C642-67DC-369D412C1CB5}"/>
                </a:ext>
              </a:extLst>
            </p:cNvPr>
            <p:cNvSpPr txBox="1"/>
            <p:nvPr/>
          </p:nvSpPr>
          <p:spPr>
            <a:xfrm>
              <a:off x="7116808" y="1458918"/>
              <a:ext cx="2576460" cy="1569660"/>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Dự án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Lĩnh vực</a:t>
              </a:r>
              <a:b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Tài nguyên</a:t>
              </a:r>
            </a:p>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a:t>
              </a:r>
              <a:endParaRPr lang="en-VN" sz="2400" dirty="0">
                <a:solidFill>
                  <a:schemeClr val="tx2">
                    <a:lumMod val="50000"/>
                    <a:lumOff val="50000"/>
                  </a:schemeClr>
                </a:solidFill>
              </a:endParaRPr>
            </a:p>
          </p:txBody>
        </p:sp>
      </p:grpSp>
      <p:sp>
        <p:nvSpPr>
          <p:cNvPr id="3" name="Rectangle 2">
            <a:extLst>
              <a:ext uri="{FF2B5EF4-FFF2-40B4-BE49-F238E27FC236}">
                <a16:creationId xmlns:a16="http://schemas.microsoft.com/office/drawing/2014/main" id="{D1492EDF-7364-DA61-C088-7F275819A538}"/>
              </a:ext>
            </a:extLst>
          </p:cNvPr>
          <p:cNvSpPr/>
          <p:nvPr/>
        </p:nvSpPr>
        <p:spPr>
          <a:xfrm>
            <a:off x="9017391" y="0"/>
            <a:ext cx="3174609" cy="68580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5" name="TextBox 4">
            <a:extLst>
              <a:ext uri="{FF2B5EF4-FFF2-40B4-BE49-F238E27FC236}">
                <a16:creationId xmlns:a16="http://schemas.microsoft.com/office/drawing/2014/main" id="{BA6473C6-83BB-DAEB-ACA5-E186F9EA709A}"/>
              </a:ext>
            </a:extLst>
          </p:cNvPr>
          <p:cNvSpPr txBox="1"/>
          <p:nvPr/>
        </p:nvSpPr>
        <p:spPr>
          <a:xfrm>
            <a:off x="9387568" y="525959"/>
            <a:ext cx="2743201" cy="5693866"/>
          </a:xfrm>
          <a:prstGeom prst="rect">
            <a:avLst/>
          </a:prstGeom>
          <a:noFill/>
        </p:spPr>
        <p:txBody>
          <a:bodyPr wrap="square" rtlCol="0">
            <a:spAutoFit/>
          </a:bodyPr>
          <a:lstStyle/>
          <a:p>
            <a:r>
              <a:rPr lang="en-VN" sz="2800" b="1" dirty="0"/>
              <a:t>Câu hỏi: </a:t>
            </a:r>
            <a:r>
              <a:rPr lang="en-US" sz="2800" dirty="0" err="1"/>
              <a:t>Cuộc</a:t>
            </a:r>
            <a:r>
              <a:rPr lang="en-US" sz="2800" dirty="0"/>
              <a:t> </a:t>
            </a:r>
            <a:r>
              <a:rPr lang="en-US" sz="2800" dirty="0" err="1"/>
              <a:t>sống</a:t>
            </a:r>
            <a:r>
              <a:rPr lang="en-US" sz="2800" dirty="0"/>
              <a:t> </a:t>
            </a:r>
            <a:r>
              <a:rPr lang="en-US" sz="2800" dirty="0" err="1"/>
              <a:t>phức</a:t>
            </a:r>
            <a:r>
              <a:rPr lang="en-US" sz="2800" dirty="0"/>
              <a:t> </a:t>
            </a:r>
            <a:r>
              <a:rPr lang="en-US" sz="2800" dirty="0" err="1"/>
              <a:t>tạp</a:t>
            </a:r>
            <a:r>
              <a:rPr lang="en-US" sz="2800" dirty="0"/>
              <a:t>, </a:t>
            </a:r>
            <a:r>
              <a:rPr lang="en-US" sz="2800" dirty="0" err="1"/>
              <a:t>hiện</a:t>
            </a:r>
            <a:r>
              <a:rPr lang="en-US" sz="2800" dirty="0"/>
              <a:t> </a:t>
            </a:r>
            <a:r>
              <a:rPr lang="en-US" sz="2800" dirty="0" err="1"/>
              <a:t>đại</a:t>
            </a:r>
            <a:r>
              <a:rPr lang="en-US" sz="2800" dirty="0"/>
              <a:t> </a:t>
            </a:r>
            <a:r>
              <a:rPr lang="en-US" sz="2800" dirty="0" err="1"/>
              <a:t>làm</a:t>
            </a:r>
            <a:r>
              <a:rPr lang="en-US" sz="2800" dirty="0"/>
              <a:t> </a:t>
            </a:r>
            <a:r>
              <a:rPr lang="en-US" sz="2800" dirty="0" err="1"/>
              <a:t>sao</a:t>
            </a:r>
            <a:r>
              <a:rPr lang="en-US" sz="2800" dirty="0"/>
              <a:t> </a:t>
            </a:r>
            <a:r>
              <a:rPr lang="en-US" sz="2800" dirty="0" err="1"/>
              <a:t>có</a:t>
            </a:r>
            <a:r>
              <a:rPr lang="en-US" sz="2800" dirty="0"/>
              <a:t> </a:t>
            </a:r>
            <a:r>
              <a:rPr lang="en-US" sz="2800" dirty="0" err="1"/>
              <a:t>thể</a:t>
            </a:r>
            <a:r>
              <a:rPr lang="en-US" sz="2800" dirty="0"/>
              <a:t> </a:t>
            </a:r>
            <a:r>
              <a:rPr lang="en-US" sz="2800" dirty="0" err="1"/>
              <a:t>tóm</a:t>
            </a:r>
            <a:r>
              <a:rPr lang="en-US" sz="2800" dirty="0"/>
              <a:t> </a:t>
            </a:r>
            <a:r>
              <a:rPr lang="en-US" sz="2800" dirty="0" err="1"/>
              <a:t>gọn</a:t>
            </a:r>
            <a:r>
              <a:rPr lang="en-US" sz="2800" dirty="0"/>
              <a:t> </a:t>
            </a:r>
            <a:r>
              <a:rPr lang="en-US" sz="2800" dirty="0" err="1"/>
              <a:t>trong</a:t>
            </a:r>
            <a:r>
              <a:rPr lang="en-US" sz="2800" dirty="0"/>
              <a:t> 4 </a:t>
            </a:r>
            <a:r>
              <a:rPr lang="en-US" sz="2800" dirty="0" err="1"/>
              <a:t>phạm</a:t>
            </a:r>
            <a:r>
              <a:rPr lang="en-US" sz="2800" dirty="0"/>
              <a:t> </a:t>
            </a:r>
            <a:r>
              <a:rPr lang="en-US" sz="2800" dirty="0" err="1"/>
              <a:t>trù</a:t>
            </a:r>
            <a:r>
              <a:rPr lang="en-US" sz="2800" dirty="0"/>
              <a:t> </a:t>
            </a:r>
            <a:r>
              <a:rPr lang="en-US" sz="2800" dirty="0" err="1"/>
              <a:t>trên</a:t>
            </a:r>
            <a:r>
              <a:rPr lang="en-US" sz="2800" dirty="0"/>
              <a:t>?</a:t>
            </a:r>
          </a:p>
          <a:p>
            <a:endParaRPr lang="en-US" sz="2800" dirty="0"/>
          </a:p>
          <a:p>
            <a:r>
              <a:rPr lang="en-US" sz="2800" b="1" dirty="0" err="1"/>
              <a:t>Câu</a:t>
            </a:r>
            <a:r>
              <a:rPr lang="en-US" sz="2800" b="1" dirty="0"/>
              <a:t> </a:t>
            </a:r>
            <a:r>
              <a:rPr lang="en-US" sz="2800" b="1" dirty="0" err="1"/>
              <a:t>hỏi</a:t>
            </a:r>
            <a:r>
              <a:rPr lang="en-US" sz="2800" b="1" dirty="0"/>
              <a:t>: </a:t>
            </a:r>
            <a:r>
              <a:rPr lang="en-US" sz="2800" dirty="0" err="1"/>
              <a:t>nhiều</a:t>
            </a:r>
            <a:r>
              <a:rPr lang="en-US" sz="2800" dirty="0"/>
              <a:t> </a:t>
            </a:r>
            <a:r>
              <a:rPr lang="en-US" sz="2800" dirty="0" err="1"/>
              <a:t>thức</a:t>
            </a:r>
            <a:r>
              <a:rPr lang="en-US" sz="2800" dirty="0"/>
              <a:t> </a:t>
            </a:r>
            <a:r>
              <a:rPr lang="en-US" sz="2800" dirty="0" err="1"/>
              <a:t>cần</a:t>
            </a:r>
            <a:r>
              <a:rPr lang="en-US" sz="2800" dirty="0"/>
              <a:t> </a:t>
            </a:r>
            <a:r>
              <a:rPr lang="en-US" sz="2800" dirty="0" err="1"/>
              <a:t>giải</a:t>
            </a:r>
            <a:r>
              <a:rPr lang="en-US" sz="2800" dirty="0"/>
              <a:t> </a:t>
            </a:r>
            <a:r>
              <a:rPr lang="en-US" sz="2800" dirty="0" err="1"/>
              <a:t>quyết</a:t>
            </a:r>
            <a:r>
              <a:rPr lang="en-US" sz="2800" dirty="0"/>
              <a:t> </a:t>
            </a:r>
            <a:r>
              <a:rPr lang="en-US" sz="2800" dirty="0" err="1"/>
              <a:t>hơn</a:t>
            </a:r>
            <a:r>
              <a:rPr lang="en-US" sz="2800" dirty="0"/>
              <a:t> </a:t>
            </a:r>
            <a:r>
              <a:rPr lang="en-US" sz="2800" dirty="0" err="1"/>
              <a:t>là</a:t>
            </a:r>
            <a:r>
              <a:rPr lang="en-US" sz="2800" dirty="0"/>
              <a:t> </a:t>
            </a:r>
            <a:r>
              <a:rPr lang="en-US" sz="2800" dirty="0" err="1"/>
              <a:t>nhét</a:t>
            </a:r>
            <a:r>
              <a:rPr lang="en-US" sz="2800" dirty="0"/>
              <a:t> </a:t>
            </a:r>
            <a:r>
              <a:rPr lang="en-US" sz="2800" dirty="0" err="1"/>
              <a:t>vào</a:t>
            </a:r>
            <a:r>
              <a:rPr lang="en-US" sz="2800" dirty="0"/>
              <a:t> </a:t>
            </a:r>
            <a:r>
              <a:rPr lang="en-US" sz="2800" dirty="0" err="1"/>
              <a:t>hệ</a:t>
            </a:r>
            <a:r>
              <a:rPr lang="en-US" sz="2800" dirty="0"/>
              <a:t> </a:t>
            </a:r>
            <a:r>
              <a:rPr lang="en-US" sz="2800" dirty="0" err="1"/>
              <a:t>thống</a:t>
            </a:r>
            <a:r>
              <a:rPr lang="en-US" sz="2800" dirty="0"/>
              <a:t> </a:t>
            </a:r>
            <a:r>
              <a:rPr lang="en-US" sz="2800" dirty="0" err="1"/>
              <a:t>đơn</a:t>
            </a:r>
            <a:r>
              <a:rPr lang="en-US" sz="2800" dirty="0"/>
              <a:t> </a:t>
            </a:r>
            <a:r>
              <a:rPr lang="en-US" sz="2800" dirty="0" err="1"/>
              <a:t>giản</a:t>
            </a:r>
            <a:r>
              <a:rPr lang="en-US" sz="2800" dirty="0"/>
              <a:t> </a:t>
            </a:r>
            <a:r>
              <a:rPr lang="en-US" sz="2800" dirty="0" err="1"/>
              <a:t>này</a:t>
            </a:r>
            <a:r>
              <a:rPr lang="en-US" sz="2800" dirty="0"/>
              <a:t>.</a:t>
            </a:r>
          </a:p>
        </p:txBody>
      </p:sp>
    </p:spTree>
    <p:extLst>
      <p:ext uri="{BB962C8B-B14F-4D97-AF65-F5344CB8AC3E}">
        <p14:creationId xmlns:p14="http://schemas.microsoft.com/office/powerpoint/2010/main" val="20494560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18</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pic>
        <p:nvPicPr>
          <p:cNvPr id="19458" name="Picture 2" descr="The PARA Method: The Simple System for Organizing Your Digital Life in  Seconds">
            <a:extLst>
              <a:ext uri="{FF2B5EF4-FFF2-40B4-BE49-F238E27FC236}">
                <a16:creationId xmlns:a16="http://schemas.microsoft.com/office/drawing/2014/main" id="{02DA2789-6B50-8D14-9601-92F2E2E0F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505" y="1622615"/>
            <a:ext cx="8791881" cy="461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856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19</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19" name="TextBox 18">
            <a:extLst>
              <a:ext uri="{FF2B5EF4-FFF2-40B4-BE49-F238E27FC236}">
                <a16:creationId xmlns:a16="http://schemas.microsoft.com/office/drawing/2014/main" id="{36D352CC-48A6-DB77-8F4C-7AEE1C27BEE9}"/>
              </a:ext>
            </a:extLst>
          </p:cNvPr>
          <p:cNvSpPr txBox="1"/>
          <p:nvPr/>
        </p:nvSpPr>
        <p:spPr>
          <a:xfrm>
            <a:off x="1781227" y="1455224"/>
            <a:ext cx="8629545" cy="3416705"/>
          </a:xfrm>
          <a:prstGeom prst="rect">
            <a:avLst/>
          </a:prstGeom>
          <a:noFill/>
        </p:spPr>
        <p:txBody>
          <a:bodyPr wrap="square">
            <a:spAutoFit/>
          </a:bodyPr>
          <a:lstStyle/>
          <a:p>
            <a:pPr marL="457200" indent="-457200" algn="just">
              <a:lnSpc>
                <a:spcPct val="200000"/>
              </a:lnSpc>
              <a:buFont typeface="Arial" panose="020B0604020202020204" pitchFamily="34" charset="0"/>
              <a:buChar char="•"/>
            </a:pPr>
            <a:r>
              <a:rPr lang="vi-VN" sz="28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Tổ chức để </a:t>
            </a:r>
            <a:r>
              <a:rPr lang="vi-VN" sz="28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hành động</a:t>
            </a:r>
          </a:p>
          <a:p>
            <a:pPr marL="457200" indent="-457200" algn="just">
              <a:lnSpc>
                <a:spcPct val="200000"/>
              </a:lnSpc>
              <a:buFont typeface="Arial" panose="020B0604020202020204" pitchFamily="34" charset="0"/>
              <a:buChar char="•"/>
            </a:pPr>
            <a:endParaRPr lang="vi-VN" sz="28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pPr marL="457200" indent="-457200" algn="just">
              <a:lnSpc>
                <a:spcPct val="200000"/>
              </a:lnSpc>
              <a:buFont typeface="Arial" panose="020B0604020202020204" pitchFamily="34" charset="0"/>
              <a:buChar char="•"/>
            </a:pPr>
            <a:r>
              <a:rPr lang="vi-VN" sz="28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Thiết lập hệ thống cho thêm </a:t>
            </a:r>
            <a:r>
              <a:rPr lang="vi-VN" sz="28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thời gian </a:t>
            </a:r>
            <a:r>
              <a:rPr lang="vi-VN" sz="28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và </a:t>
            </a:r>
            <a:r>
              <a:rPr lang="vi-VN" sz="28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sự chú ý.</a:t>
            </a:r>
          </a:p>
        </p:txBody>
      </p:sp>
    </p:spTree>
    <p:extLst>
      <p:ext uri="{BB962C8B-B14F-4D97-AF65-F5344CB8AC3E}">
        <p14:creationId xmlns:p14="http://schemas.microsoft.com/office/powerpoint/2010/main" val="38275696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pic>
        <p:nvPicPr>
          <p:cNvPr id="10242" name="Picture 2" descr="Lý do bạn hay quên tên mọi người">
            <a:extLst>
              <a:ext uri="{FF2B5EF4-FFF2-40B4-BE49-F238E27FC236}">
                <a16:creationId xmlns:a16="http://schemas.microsoft.com/office/drawing/2014/main" id="{FF5C9B51-5D71-BD7F-EBF3-FFD521DA7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68" y="490297"/>
            <a:ext cx="4153650" cy="276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809982-BE26-31DF-8D5E-6303CC00A696}"/>
              </a:ext>
            </a:extLst>
          </p:cNvPr>
          <p:cNvSpPr txBox="1"/>
          <p:nvPr/>
        </p:nvSpPr>
        <p:spPr>
          <a:xfrm>
            <a:off x="8441990" y="519113"/>
            <a:ext cx="3036693" cy="830997"/>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Hình như mình học ở đâu đó rồi?</a:t>
            </a:r>
          </a:p>
        </p:txBody>
      </p:sp>
      <p:pic>
        <p:nvPicPr>
          <p:cNvPr id="10244" name="Picture 4" descr="Hay quên">
            <a:extLst>
              <a:ext uri="{FF2B5EF4-FFF2-40B4-BE49-F238E27FC236}">
                <a16:creationId xmlns:a16="http://schemas.microsoft.com/office/drawing/2014/main" id="{0E70D364-F317-5CE9-E89E-6B55C9A0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822" y="3509929"/>
            <a:ext cx="4153650" cy="3115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F17CBB-8689-C6D3-4A80-E9E056A377EC}"/>
              </a:ext>
            </a:extLst>
          </p:cNvPr>
          <p:cNvSpPr txBox="1"/>
          <p:nvPr/>
        </p:nvSpPr>
        <p:spPr>
          <a:xfrm>
            <a:off x="8441989" y="3429000"/>
            <a:ext cx="3036693" cy="830997"/>
          </a:xfrm>
          <a:prstGeom prst="rect">
            <a:avLst/>
          </a:prstGeom>
          <a:noFill/>
        </p:spPr>
        <p:txBody>
          <a:bodyPr wrap="square">
            <a:spAutoFit/>
          </a:bodyPr>
          <a:lstStyle/>
          <a:p>
            <a:r>
              <a:rPr lang="vi-VN" sz="24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Cái file dữ liệu nó nằm đâu ta?</a:t>
            </a:r>
          </a:p>
        </p:txBody>
      </p:sp>
      <p:sp>
        <p:nvSpPr>
          <p:cNvPr id="6" name="TextBox 5">
            <a:extLst>
              <a:ext uri="{FF2B5EF4-FFF2-40B4-BE49-F238E27FC236}">
                <a16:creationId xmlns:a16="http://schemas.microsoft.com/office/drawing/2014/main" id="{F29AE98D-2936-6D05-4F28-F13DB63B259D}"/>
              </a:ext>
            </a:extLst>
          </p:cNvPr>
          <p:cNvSpPr txBox="1"/>
          <p:nvPr/>
        </p:nvSpPr>
        <p:spPr>
          <a:xfrm>
            <a:off x="8441989" y="4630727"/>
            <a:ext cx="3479078" cy="1708160"/>
          </a:xfrm>
          <a:prstGeom prst="rect">
            <a:avLst/>
          </a:prstGeom>
          <a:noFill/>
        </p:spPr>
        <p:txBody>
          <a:bodyPr wrap="square">
            <a:spAutoFit/>
          </a:bodyPr>
          <a:lstStyle/>
          <a:p>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Phung phí thời gian tìm kiếm thông tin.</a:t>
            </a:r>
          </a:p>
        </p:txBody>
      </p:sp>
    </p:spTree>
    <p:extLst>
      <p:ext uri="{BB962C8B-B14F-4D97-AF65-F5344CB8AC3E}">
        <p14:creationId xmlns:p14="http://schemas.microsoft.com/office/powerpoint/2010/main" val="33774539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20</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Hướng dẫn thiết lập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92305" y="2079452"/>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Bước 1:</a:t>
            </a:r>
            <a:endParaRPr lang="en-VN" sz="4800" dirty="0"/>
          </a:p>
        </p:txBody>
      </p:sp>
      <p:sp>
        <p:nvSpPr>
          <p:cNvPr id="5" name="TextBox 4">
            <a:extLst>
              <a:ext uri="{FF2B5EF4-FFF2-40B4-BE49-F238E27FC236}">
                <a16:creationId xmlns:a16="http://schemas.microsoft.com/office/drawing/2014/main" id="{11F6ADCF-EC40-11A5-A298-75A52D69261E}"/>
              </a:ext>
            </a:extLst>
          </p:cNvPr>
          <p:cNvSpPr txBox="1"/>
          <p:nvPr/>
        </p:nvSpPr>
        <p:spPr>
          <a:xfrm>
            <a:off x="4247639" y="1867984"/>
            <a:ext cx="6104466" cy="1042465"/>
          </a:xfrm>
          <a:prstGeom prst="rect">
            <a:avLst/>
          </a:prstGeom>
          <a:noFill/>
        </p:spPr>
        <p:txBody>
          <a:bodyPr wrap="square">
            <a:spAutoFit/>
          </a:bodyPr>
          <a:lstStyle/>
          <a:p>
            <a:pPr algn="just">
              <a:lnSpc>
                <a:spcPct val="200000"/>
              </a:lnSpc>
            </a:pPr>
            <a:r>
              <a:rPr lang="vi-VN" sz="36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Lưu trữ </a:t>
            </a:r>
            <a:r>
              <a:rPr lang="vi-VN" sz="36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các tập tin hiện tại</a:t>
            </a:r>
            <a:endParaRPr lang="vi-VN" sz="36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p:txBody>
      </p:sp>
      <p:sp>
        <p:nvSpPr>
          <p:cNvPr id="9" name="TextBox 8">
            <a:extLst>
              <a:ext uri="{FF2B5EF4-FFF2-40B4-BE49-F238E27FC236}">
                <a16:creationId xmlns:a16="http://schemas.microsoft.com/office/drawing/2014/main" id="{FB12644F-F863-9F75-0E7F-312D880FCF92}"/>
              </a:ext>
            </a:extLst>
          </p:cNvPr>
          <p:cNvSpPr txBox="1"/>
          <p:nvPr/>
        </p:nvSpPr>
        <p:spPr>
          <a:xfrm>
            <a:off x="1792305" y="2926118"/>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Bước 2:</a:t>
            </a:r>
            <a:endParaRPr lang="en-VN" sz="4800" dirty="0"/>
          </a:p>
        </p:txBody>
      </p:sp>
      <p:sp>
        <p:nvSpPr>
          <p:cNvPr id="13" name="TextBox 12">
            <a:extLst>
              <a:ext uri="{FF2B5EF4-FFF2-40B4-BE49-F238E27FC236}">
                <a16:creationId xmlns:a16="http://schemas.microsoft.com/office/drawing/2014/main" id="{6B7545A4-86C7-F663-DB4C-1960BFF96FF6}"/>
              </a:ext>
            </a:extLst>
          </p:cNvPr>
          <p:cNvSpPr txBox="1"/>
          <p:nvPr/>
        </p:nvSpPr>
        <p:spPr>
          <a:xfrm>
            <a:off x="4247639" y="2714650"/>
            <a:ext cx="6104466" cy="1042465"/>
          </a:xfrm>
          <a:prstGeom prst="rect">
            <a:avLst/>
          </a:prstGeom>
          <a:noFill/>
        </p:spPr>
        <p:txBody>
          <a:bodyPr wrap="square">
            <a:spAutoFit/>
          </a:bodyPr>
          <a:lstStyle/>
          <a:p>
            <a:pPr algn="just">
              <a:lnSpc>
                <a:spcPct val="200000"/>
              </a:lnSpc>
            </a:pPr>
            <a:r>
              <a:rPr lang="vi-VN" sz="36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Tạo</a:t>
            </a:r>
            <a:r>
              <a:rPr lang="vi-VN" sz="36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thư mục dự án</a:t>
            </a:r>
          </a:p>
        </p:txBody>
      </p:sp>
      <p:sp>
        <p:nvSpPr>
          <p:cNvPr id="14" name="TextBox 13">
            <a:extLst>
              <a:ext uri="{FF2B5EF4-FFF2-40B4-BE49-F238E27FC236}">
                <a16:creationId xmlns:a16="http://schemas.microsoft.com/office/drawing/2014/main" id="{9282A911-B87E-FA75-8E33-29C69FE93ABC}"/>
              </a:ext>
            </a:extLst>
          </p:cNvPr>
          <p:cNvSpPr txBox="1"/>
          <p:nvPr/>
        </p:nvSpPr>
        <p:spPr>
          <a:xfrm>
            <a:off x="1792305" y="3772785"/>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Bước 3:</a:t>
            </a:r>
            <a:endParaRPr lang="en-VN" sz="4800" dirty="0"/>
          </a:p>
        </p:txBody>
      </p:sp>
      <p:sp>
        <p:nvSpPr>
          <p:cNvPr id="15" name="TextBox 14">
            <a:extLst>
              <a:ext uri="{FF2B5EF4-FFF2-40B4-BE49-F238E27FC236}">
                <a16:creationId xmlns:a16="http://schemas.microsoft.com/office/drawing/2014/main" id="{7E3CA180-0EB9-0281-5DC8-F4EE590A633A}"/>
              </a:ext>
            </a:extLst>
          </p:cNvPr>
          <p:cNvSpPr txBox="1"/>
          <p:nvPr/>
        </p:nvSpPr>
        <p:spPr>
          <a:xfrm>
            <a:off x="4247639" y="3561317"/>
            <a:ext cx="7453294" cy="1042465"/>
          </a:xfrm>
          <a:prstGeom prst="rect">
            <a:avLst/>
          </a:prstGeom>
          <a:noFill/>
        </p:spPr>
        <p:txBody>
          <a:bodyPr wrap="square">
            <a:spAutoFit/>
          </a:bodyPr>
          <a:lstStyle/>
          <a:p>
            <a:pPr algn="just">
              <a:lnSpc>
                <a:spcPct val="200000"/>
              </a:lnSpc>
            </a:pPr>
            <a:r>
              <a:rPr lang="vi-VN" sz="36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Tạo thêm </a:t>
            </a:r>
            <a:r>
              <a:rPr lang="vi-VN" sz="36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thư mục khác</a:t>
            </a:r>
            <a:r>
              <a:rPr lang="vi-VN" sz="36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nếu cần</a:t>
            </a:r>
            <a:endParaRPr lang="vi-VN" sz="36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p:txBody>
      </p:sp>
    </p:spTree>
    <p:extLst>
      <p:ext uri="{BB962C8B-B14F-4D97-AF65-F5344CB8AC3E}">
        <p14:creationId xmlns:p14="http://schemas.microsoft.com/office/powerpoint/2010/main" val="19116869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21</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Hướng dẫn thiết lập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pic>
        <p:nvPicPr>
          <p:cNvPr id="20482" name="Picture 2" descr="How to use the PARA method to organize your digital information">
            <a:extLst>
              <a:ext uri="{FF2B5EF4-FFF2-40B4-BE49-F238E27FC236}">
                <a16:creationId xmlns:a16="http://schemas.microsoft.com/office/drawing/2014/main" id="{371BC6E6-DF05-BDED-EE7D-5A8A474D5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467" y="368300"/>
            <a:ext cx="1016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884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22</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5" name="TextBox 4">
            <a:extLst>
              <a:ext uri="{FF2B5EF4-FFF2-40B4-BE49-F238E27FC236}">
                <a16:creationId xmlns:a16="http://schemas.microsoft.com/office/drawing/2014/main" id="{B14F803D-691F-B3E7-C440-B2E46FDB60CF}"/>
              </a:ext>
            </a:extLst>
          </p:cNvPr>
          <p:cNvSpPr txBox="1"/>
          <p:nvPr/>
        </p:nvSpPr>
        <p:spPr>
          <a:xfrm>
            <a:off x="2007263" y="1924148"/>
            <a:ext cx="1744121" cy="3416320"/>
          </a:xfrm>
          <a:prstGeom prst="rect">
            <a:avLst/>
          </a:prstGeom>
          <a:noFill/>
        </p:spPr>
        <p:txBody>
          <a:bodyPr wrap="square">
            <a:spAutoFit/>
          </a:bodyPr>
          <a:lstStyle/>
          <a:p>
            <a:r>
              <a:rPr lang="vi-VN" sz="36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Nền tảng lưu trữ đám mây</a:t>
            </a:r>
            <a:endParaRPr lang="en-VN" sz="3600" dirty="0"/>
          </a:p>
        </p:txBody>
      </p:sp>
      <p:pic>
        <p:nvPicPr>
          <p:cNvPr id="1030" name="Picture 6" descr="Dịch vụ lưu trữ đám mây nào tốt nhất hiện nay đáng dùng giá hợp lý?">
            <a:extLst>
              <a:ext uri="{FF2B5EF4-FFF2-40B4-BE49-F238E27FC236}">
                <a16:creationId xmlns:a16="http://schemas.microsoft.com/office/drawing/2014/main" id="{4AFD5371-AF20-A20C-3AA3-95F235F07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523" y="1455224"/>
            <a:ext cx="4027720" cy="3020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edrive, iCloud Drive, Google Drive und Dropbox im Vergleich - Macwelt">
            <a:extLst>
              <a:ext uri="{FF2B5EF4-FFF2-40B4-BE49-F238E27FC236}">
                <a16:creationId xmlns:a16="http://schemas.microsoft.com/office/drawing/2014/main" id="{D89E329D-73AC-4EC6-8EBB-1716E1548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519" y="4202763"/>
            <a:ext cx="4202724" cy="210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293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pPr/>
              <a:t>23</a:t>
            </a:fld>
            <a:endParaRPr lang="en-VN" dirty="0"/>
          </a:p>
        </p:txBody>
      </p:sp>
      <p:sp>
        <p:nvSpPr>
          <p:cNvPr id="7" name="Rectangle 6">
            <a:extLst>
              <a:ext uri="{FF2B5EF4-FFF2-40B4-BE49-F238E27FC236}">
                <a16:creationId xmlns:a16="http://schemas.microsoft.com/office/drawing/2014/main" id="{14BC71B3-3C8C-2CEA-120E-09FA3B276995}"/>
              </a:ext>
            </a:extLst>
          </p:cNvPr>
          <p:cNvSpPr>
            <a:spLocks noChangeAspect="1"/>
          </p:cNvSpPr>
          <p:nvPr/>
        </p:nvSpPr>
        <p:spPr>
          <a:xfrm>
            <a:off x="0" y="0"/>
            <a:ext cx="977788" cy="6858000"/>
          </a:xfrm>
          <a:prstGeom prst="rect">
            <a:avLst/>
          </a:prstGeom>
          <a:solidFill>
            <a:srgbClr val="2C018C"/>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VN" sz="3200" b="1" dirty="0">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1.1 Giới thiệu về PARA</a:t>
            </a:r>
          </a:p>
        </p:txBody>
      </p:sp>
      <p:pic>
        <p:nvPicPr>
          <p:cNvPr id="4" name="Picture 3" descr="A logo of a stem cell institute&#10;&#10;Description automatically generated">
            <a:extLst>
              <a:ext uri="{FF2B5EF4-FFF2-40B4-BE49-F238E27FC236}">
                <a16:creationId xmlns:a16="http://schemas.microsoft.com/office/drawing/2014/main" id="{216FD6DC-401D-8ED1-1A6B-B0F4D01067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8894" y="6293603"/>
            <a:ext cx="360000" cy="359787"/>
          </a:xfrm>
          <a:prstGeom prst="rect">
            <a:avLst/>
          </a:prstGeom>
          <a:effectLst>
            <a:outerShdw algn="ctr" rotWithShape="0">
              <a:schemeClr val="bg1"/>
            </a:outerShdw>
          </a:effectLst>
        </p:spPr>
      </p:pic>
      <p:sp>
        <p:nvSpPr>
          <p:cNvPr id="6" name="TextBox 5">
            <a:extLst>
              <a:ext uri="{FF2B5EF4-FFF2-40B4-BE49-F238E27FC236}">
                <a16:creationId xmlns:a16="http://schemas.microsoft.com/office/drawing/2014/main" id="{E5CE4005-CACE-4FA8-B396-77FA0684914C}"/>
              </a:ext>
            </a:extLst>
          </p:cNvPr>
          <p:cNvSpPr txBox="1"/>
          <p:nvPr/>
        </p:nvSpPr>
        <p:spPr>
          <a:xfrm>
            <a:off x="1741505" y="624227"/>
            <a:ext cx="6105378" cy="830997"/>
          </a:xfrm>
          <a:prstGeom prst="rect">
            <a:avLst/>
          </a:prstGeom>
          <a:noFill/>
        </p:spPr>
        <p:txBody>
          <a:bodyPr wrap="square">
            <a:spAutoFit/>
          </a:bodyPr>
          <a:lstStyle/>
          <a:p>
            <a:r>
              <a:rPr lang="vi-VN" sz="48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Phương pháp PARA</a:t>
            </a:r>
            <a:endParaRPr lang="en-VN" sz="4800" dirty="0"/>
          </a:p>
        </p:txBody>
      </p:sp>
      <p:sp>
        <p:nvSpPr>
          <p:cNvPr id="5" name="TextBox 4">
            <a:extLst>
              <a:ext uri="{FF2B5EF4-FFF2-40B4-BE49-F238E27FC236}">
                <a16:creationId xmlns:a16="http://schemas.microsoft.com/office/drawing/2014/main" id="{B14F803D-691F-B3E7-C440-B2E46FDB60CF}"/>
              </a:ext>
            </a:extLst>
          </p:cNvPr>
          <p:cNvSpPr txBox="1"/>
          <p:nvPr/>
        </p:nvSpPr>
        <p:spPr>
          <a:xfrm>
            <a:off x="2007263" y="1924148"/>
            <a:ext cx="1744121" cy="3416320"/>
          </a:xfrm>
          <a:prstGeom prst="rect">
            <a:avLst/>
          </a:prstGeom>
          <a:noFill/>
        </p:spPr>
        <p:txBody>
          <a:bodyPr wrap="square">
            <a:spAutoFit/>
          </a:bodyPr>
          <a:lstStyle/>
          <a:p>
            <a:r>
              <a:rPr lang="vi-VN" sz="3600" b="1" dirty="0">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Ứng dụng ghi chú điện tử</a:t>
            </a:r>
            <a:endParaRPr lang="en-VN" sz="3600" dirty="0"/>
          </a:p>
        </p:txBody>
      </p:sp>
      <p:pic>
        <p:nvPicPr>
          <p:cNvPr id="3074" name="Picture 2" descr="Evernote">
            <a:extLst>
              <a:ext uri="{FF2B5EF4-FFF2-40B4-BE49-F238E27FC236}">
                <a16:creationId xmlns:a16="http://schemas.microsoft.com/office/drawing/2014/main" id="{F2F2610A-F944-E431-CDDF-3CA94066F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790" y="120414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27F69DA-1C55-28DD-8879-A8DE95803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790" y="28435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otes User Guide for Mac - Apple Support (VN)">
            <a:extLst>
              <a:ext uri="{FF2B5EF4-FFF2-40B4-BE49-F238E27FC236}">
                <a16:creationId xmlns:a16="http://schemas.microsoft.com/office/drawing/2014/main" id="{E16EFF0F-059E-A9E7-FC0C-83D2718033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194" y="462046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oogle Keep: Free Note Taking App for Personal Use">
            <a:extLst>
              <a:ext uri="{FF2B5EF4-FFF2-40B4-BE49-F238E27FC236}">
                <a16:creationId xmlns:a16="http://schemas.microsoft.com/office/drawing/2014/main" id="{495F47D2-BFC6-E2C1-D099-4AE1200AE0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5999" y="126198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new Obsidian icon - Obsidian">
            <a:extLst>
              <a:ext uri="{FF2B5EF4-FFF2-40B4-BE49-F238E27FC236}">
                <a16:creationId xmlns:a16="http://schemas.microsoft.com/office/drawing/2014/main" id="{A44A5727-8DA6-A569-60A9-E230AC9596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603" r="24539"/>
          <a:stretch/>
        </p:blipFill>
        <p:spPr bwMode="auto">
          <a:xfrm>
            <a:off x="4741482" y="2837979"/>
            <a:ext cx="1440000" cy="147654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Microsoft OneNote Alt macOS BigSur - Social media &amp; Logos Icons">
            <a:extLst>
              <a:ext uri="{FF2B5EF4-FFF2-40B4-BE49-F238E27FC236}">
                <a16:creationId xmlns:a16="http://schemas.microsoft.com/office/drawing/2014/main" id="{B1023B60-0FAC-99C2-84BC-425FE4358D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7790" y="461521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303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48567-1A06-E4D3-9EBA-85ED9FA7DDF3}"/>
              </a:ext>
            </a:extLst>
          </p:cNvPr>
          <p:cNvSpPr>
            <a:spLocks noGrp="1"/>
          </p:cNvSpPr>
          <p:nvPr>
            <p:ph type="sldNum" sz="quarter" idx="12"/>
          </p:nvPr>
        </p:nvSpPr>
        <p:spPr/>
        <p:txBody>
          <a:bodyPr/>
          <a:lstStyle/>
          <a:p>
            <a:fld id="{88929837-2E81-F446-B516-07367984CC73}" type="slidenum">
              <a:rPr lang="en-VN" smtClean="0"/>
              <a:pPr/>
              <a:t>24</a:t>
            </a:fld>
            <a:endParaRPr lang="en-VN" dirty="0"/>
          </a:p>
        </p:txBody>
      </p:sp>
      <p:pic>
        <p:nvPicPr>
          <p:cNvPr id="21506" name="Picture 2" descr="Thank you for listening. Perfect gift&quot; Pin for Sale by Swedgirl | Redbubble">
            <a:extLst>
              <a:ext uri="{FF2B5EF4-FFF2-40B4-BE49-F238E27FC236}">
                <a16:creationId xmlns:a16="http://schemas.microsoft.com/office/drawing/2014/main" id="{2023142F-DB4E-4636-D8D2-C1ECC1341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4714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48567-1A06-E4D3-9EBA-85ED9FA7DDF3}"/>
              </a:ext>
            </a:extLst>
          </p:cNvPr>
          <p:cNvSpPr>
            <a:spLocks noGrp="1"/>
          </p:cNvSpPr>
          <p:nvPr>
            <p:ph type="sldNum" sz="quarter" idx="12"/>
          </p:nvPr>
        </p:nvSpPr>
        <p:spPr/>
        <p:txBody>
          <a:bodyPr/>
          <a:lstStyle/>
          <a:p>
            <a:fld id="{88929837-2E81-F446-B516-07367984CC73}" type="slidenum">
              <a:rPr lang="en-VN" smtClean="0"/>
              <a:pPr/>
              <a:t>25</a:t>
            </a:fld>
            <a:endParaRPr lang="en-VN" dirty="0"/>
          </a:p>
        </p:txBody>
      </p:sp>
      <p:sp>
        <p:nvSpPr>
          <p:cNvPr id="3" name="Content Placeholder 2">
            <a:extLst>
              <a:ext uri="{FF2B5EF4-FFF2-40B4-BE49-F238E27FC236}">
                <a16:creationId xmlns:a16="http://schemas.microsoft.com/office/drawing/2014/main" id="{A332A23D-CD35-5B05-6D56-085FD4A55D45}"/>
              </a:ext>
            </a:extLst>
          </p:cNvPr>
          <p:cNvSpPr>
            <a:spLocks noGrp="1"/>
          </p:cNvSpPr>
          <p:nvPr>
            <p:ph sz="quarter" idx="13"/>
          </p:nvPr>
        </p:nvSpPr>
        <p:spPr/>
        <p:txBody>
          <a:bodyPr/>
          <a:lstStyle/>
          <a:p>
            <a:endParaRPr lang="en-VN" dirty="0"/>
          </a:p>
        </p:txBody>
      </p:sp>
      <p:sp>
        <p:nvSpPr>
          <p:cNvPr id="4" name="Picture Placeholder 3">
            <a:extLst>
              <a:ext uri="{FF2B5EF4-FFF2-40B4-BE49-F238E27FC236}">
                <a16:creationId xmlns:a16="http://schemas.microsoft.com/office/drawing/2014/main" id="{6C8602C1-258D-DCD2-B795-A250147BE194}"/>
              </a:ext>
            </a:extLst>
          </p:cNvPr>
          <p:cNvSpPr>
            <a:spLocks noGrp="1"/>
          </p:cNvSpPr>
          <p:nvPr>
            <p:ph type="pic" sz="quarter" idx="14"/>
          </p:nvPr>
        </p:nvSpPr>
        <p:spPr/>
        <p:txBody>
          <a:bodyPr/>
          <a:lstStyle/>
          <a:p>
            <a:endParaRPr lang="en-VN"/>
          </a:p>
        </p:txBody>
      </p:sp>
      <p:sp>
        <p:nvSpPr>
          <p:cNvPr id="5" name="Picture Placeholder 4">
            <a:extLst>
              <a:ext uri="{FF2B5EF4-FFF2-40B4-BE49-F238E27FC236}">
                <a16:creationId xmlns:a16="http://schemas.microsoft.com/office/drawing/2014/main" id="{3C64EFF9-38EB-00C4-FB2C-051A0379DF8D}"/>
              </a:ext>
            </a:extLst>
          </p:cNvPr>
          <p:cNvSpPr>
            <a:spLocks noGrp="1"/>
          </p:cNvSpPr>
          <p:nvPr>
            <p:ph type="pic" sz="quarter" idx="15"/>
          </p:nvPr>
        </p:nvSpPr>
        <p:spPr/>
        <p:txBody>
          <a:bodyPr/>
          <a:lstStyle/>
          <a:p>
            <a:endParaRPr lang="en-VN"/>
          </a:p>
        </p:txBody>
      </p:sp>
      <p:sp>
        <p:nvSpPr>
          <p:cNvPr id="6" name="Picture Placeholder 5">
            <a:extLst>
              <a:ext uri="{FF2B5EF4-FFF2-40B4-BE49-F238E27FC236}">
                <a16:creationId xmlns:a16="http://schemas.microsoft.com/office/drawing/2014/main" id="{DDCF649F-1334-109E-1BEC-46D3C7A3AC9C}"/>
              </a:ext>
            </a:extLst>
          </p:cNvPr>
          <p:cNvSpPr>
            <a:spLocks noGrp="1"/>
          </p:cNvSpPr>
          <p:nvPr>
            <p:ph type="pic" sz="quarter" idx="16"/>
          </p:nvPr>
        </p:nvSpPr>
        <p:spPr/>
        <p:txBody>
          <a:bodyPr/>
          <a:lstStyle/>
          <a:p>
            <a:endParaRPr lang="en-VN"/>
          </a:p>
        </p:txBody>
      </p:sp>
      <p:pic>
        <p:nvPicPr>
          <p:cNvPr id="7" name="Picture 6">
            <a:extLst>
              <a:ext uri="{FF2B5EF4-FFF2-40B4-BE49-F238E27FC236}">
                <a16:creationId xmlns:a16="http://schemas.microsoft.com/office/drawing/2014/main" id="{39569FD9-2044-B8E9-1849-EC9FDBC2FF9B}"/>
              </a:ext>
            </a:extLst>
          </p:cNvPr>
          <p:cNvPicPr>
            <a:picLocks noChangeAspect="1"/>
          </p:cNvPicPr>
          <p:nvPr/>
        </p:nvPicPr>
        <p:blipFill>
          <a:blip r:embed="rId2"/>
          <a:stretch>
            <a:fillRect/>
          </a:stretch>
        </p:blipFill>
        <p:spPr>
          <a:xfrm>
            <a:off x="2680273" y="0"/>
            <a:ext cx="6831453" cy="6858000"/>
          </a:xfrm>
          <a:prstGeom prst="rect">
            <a:avLst/>
          </a:prstGeom>
        </p:spPr>
      </p:pic>
    </p:spTree>
    <p:extLst>
      <p:ext uri="{BB962C8B-B14F-4D97-AF65-F5344CB8AC3E}">
        <p14:creationId xmlns:p14="http://schemas.microsoft.com/office/powerpoint/2010/main" val="11424585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sp>
        <p:nvSpPr>
          <p:cNvPr id="6" name="TextBox 5">
            <a:extLst>
              <a:ext uri="{FF2B5EF4-FFF2-40B4-BE49-F238E27FC236}">
                <a16:creationId xmlns:a16="http://schemas.microsoft.com/office/drawing/2014/main" id="{F29AE98D-2936-6D05-4F28-F13DB63B259D}"/>
              </a:ext>
            </a:extLst>
          </p:cNvPr>
          <p:cNvSpPr txBox="1"/>
          <p:nvPr/>
        </p:nvSpPr>
        <p:spPr>
          <a:xfrm>
            <a:off x="4148667" y="5452533"/>
            <a:ext cx="7620000" cy="1169551"/>
          </a:xfrm>
          <a:prstGeom prst="rect">
            <a:avLst/>
          </a:prstGeom>
          <a:noFill/>
        </p:spPr>
        <p:txBody>
          <a:bodyPr wrap="square">
            <a:spAutoFit/>
          </a:bodyPr>
          <a:lstStyle/>
          <a:p>
            <a:pPr algn="ctr"/>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Không tập trung vào </a:t>
            </a:r>
            <a:b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vấn đề quan trọng?</a:t>
            </a:r>
          </a:p>
        </p:txBody>
      </p:sp>
      <p:pic>
        <p:nvPicPr>
          <p:cNvPr id="12290" name="Picture 2" descr="Làm nhiều công việc cùng lúc thế nào cho hiệu quả?">
            <a:extLst>
              <a:ext uri="{FF2B5EF4-FFF2-40B4-BE49-F238E27FC236}">
                <a16:creationId xmlns:a16="http://schemas.microsoft.com/office/drawing/2014/main" id="{89E4CDCD-C061-6351-760F-F74C43296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67" y="279400"/>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369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sp>
        <p:nvSpPr>
          <p:cNvPr id="6" name="TextBox 5">
            <a:extLst>
              <a:ext uri="{FF2B5EF4-FFF2-40B4-BE49-F238E27FC236}">
                <a16:creationId xmlns:a16="http://schemas.microsoft.com/office/drawing/2014/main" id="{F29AE98D-2936-6D05-4F28-F13DB63B259D}"/>
              </a:ext>
            </a:extLst>
          </p:cNvPr>
          <p:cNvSpPr txBox="1"/>
          <p:nvPr/>
        </p:nvSpPr>
        <p:spPr>
          <a:xfrm>
            <a:off x="4148667" y="5452533"/>
            <a:ext cx="7620000" cy="630942"/>
          </a:xfrm>
          <a:prstGeom prst="rect">
            <a:avLst/>
          </a:prstGeom>
          <a:noFill/>
        </p:spPr>
        <p:txBody>
          <a:bodyPr wrap="square">
            <a:spAutoFit/>
          </a:bodyPr>
          <a:lstStyle/>
          <a:p>
            <a:pPr algn="ctr"/>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Thực hiện hóa dự định của mình? </a:t>
            </a:r>
          </a:p>
        </p:txBody>
      </p:sp>
      <p:pic>
        <p:nvPicPr>
          <p:cNvPr id="16386" name="Picture 2" descr="6 bước đạt được mục tiêu sự nghiệp của bạn | CareerViet.vn">
            <a:extLst>
              <a:ext uri="{FF2B5EF4-FFF2-40B4-BE49-F238E27FC236}">
                <a16:creationId xmlns:a16="http://schemas.microsoft.com/office/drawing/2014/main" id="{14D9452D-8990-6F8B-4CAF-01C57FF7D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16" y="924221"/>
            <a:ext cx="7103534" cy="397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88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sp>
        <p:nvSpPr>
          <p:cNvPr id="6" name="TextBox 5">
            <a:extLst>
              <a:ext uri="{FF2B5EF4-FFF2-40B4-BE49-F238E27FC236}">
                <a16:creationId xmlns:a16="http://schemas.microsoft.com/office/drawing/2014/main" id="{F29AE98D-2936-6D05-4F28-F13DB63B259D}"/>
              </a:ext>
            </a:extLst>
          </p:cNvPr>
          <p:cNvSpPr txBox="1"/>
          <p:nvPr/>
        </p:nvSpPr>
        <p:spPr>
          <a:xfrm>
            <a:off x="4148667" y="5452533"/>
            <a:ext cx="7620000" cy="1169551"/>
          </a:xfrm>
          <a:prstGeom prst="rect">
            <a:avLst/>
          </a:prstGeom>
          <a:noFill/>
        </p:spPr>
        <p:txBody>
          <a:bodyPr wrap="square">
            <a:spAutoFit/>
          </a:bodyPr>
          <a:lstStyle/>
          <a:p>
            <a:pPr algn="ctr"/>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Quá tải thông tin và </a:t>
            </a:r>
            <a:b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3500" b="1" dirty="0">
                <a:solidFill>
                  <a:schemeClr val="accent2"/>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hiệu ứng FOMO</a:t>
            </a:r>
          </a:p>
        </p:txBody>
      </p:sp>
      <p:pic>
        <p:nvPicPr>
          <p:cNvPr id="3" name="Picture 8" descr="Thông tin là gì? Các đặc trưng cơ bản của thông tin là gì?">
            <a:extLst>
              <a:ext uri="{FF2B5EF4-FFF2-40B4-BE49-F238E27FC236}">
                <a16:creationId xmlns:a16="http://schemas.microsoft.com/office/drawing/2014/main" id="{26EAED5E-B946-4B79-D368-301B62CF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1" y="626761"/>
            <a:ext cx="6841066" cy="482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274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sp>
        <p:nvSpPr>
          <p:cNvPr id="3" name="TextBox 2">
            <a:extLst>
              <a:ext uri="{FF2B5EF4-FFF2-40B4-BE49-F238E27FC236}">
                <a16:creationId xmlns:a16="http://schemas.microsoft.com/office/drawing/2014/main" id="{8B5D54D4-9A64-EAD0-35C1-1F4CA1588250}"/>
              </a:ext>
            </a:extLst>
          </p:cNvPr>
          <p:cNvSpPr txBox="1"/>
          <p:nvPr/>
        </p:nvSpPr>
        <p:spPr>
          <a:xfrm>
            <a:off x="4315882" y="270217"/>
            <a:ext cx="6910917" cy="1169551"/>
          </a:xfrm>
          <a:prstGeom prst="rect">
            <a:avLst/>
          </a:prstGeom>
          <a:noFill/>
        </p:spPr>
        <p:txBody>
          <a:bodyPr wrap="square">
            <a:spAutoFit/>
          </a:bodyPr>
          <a:lstStyle/>
          <a:p>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Mô hình KASH và vấn đề </a:t>
            </a:r>
            <a:b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br>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phân loại và tổ chức kiến thức</a:t>
            </a:r>
          </a:p>
        </p:txBody>
      </p:sp>
      <p:pic>
        <p:nvPicPr>
          <p:cNvPr id="4100" name="Picture 4" descr="Mô hình làm việc KASH x B">
            <a:extLst>
              <a:ext uri="{FF2B5EF4-FFF2-40B4-BE49-F238E27FC236}">
                <a16:creationId xmlns:a16="http://schemas.microsoft.com/office/drawing/2014/main" id="{07E75430-0235-370E-DCC1-548BA6CF23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1" r="13737"/>
          <a:stretch/>
        </p:blipFill>
        <p:spPr bwMode="auto">
          <a:xfrm>
            <a:off x="5418666" y="1832002"/>
            <a:ext cx="5080000" cy="431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568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Đặt vấn đề</a:t>
            </a:r>
          </a:p>
        </p:txBody>
      </p:sp>
      <p:pic>
        <p:nvPicPr>
          <p:cNvPr id="6146" name="Picture 2" descr="Thang Tư Duy Bloom: 6 Cấp Độ Tư Duy Nhận Thức">
            <a:extLst>
              <a:ext uri="{FF2B5EF4-FFF2-40B4-BE49-F238E27FC236}">
                <a16:creationId xmlns:a16="http://schemas.microsoft.com/office/drawing/2014/main" id="{C481FA80-F3C3-27E0-1EF3-D2B3D393C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883" y="1261533"/>
            <a:ext cx="7410142" cy="43349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9609E1-C36A-D578-36F5-3DAFF88E3E1F}"/>
              </a:ext>
            </a:extLst>
          </p:cNvPr>
          <p:cNvSpPr txBox="1"/>
          <p:nvPr/>
        </p:nvSpPr>
        <p:spPr>
          <a:xfrm>
            <a:off x="5450417" y="5658302"/>
            <a:ext cx="5573184" cy="630942"/>
          </a:xfrm>
          <a:prstGeom prst="rect">
            <a:avLst/>
          </a:prstGeom>
          <a:noFill/>
        </p:spPr>
        <p:txBody>
          <a:bodyPr wrap="square">
            <a:spAutoFit/>
          </a:bodyPr>
          <a:lstStyle/>
          <a:p>
            <a:pPr algn="ctr"/>
            <a:r>
              <a:rPr lang="vi-VN" sz="3500" b="1" dirty="0">
                <a:solidFill>
                  <a:schemeClr val="tx2">
                    <a:lumMod val="50000"/>
                    <a:lumOff val="50000"/>
                  </a:schemeClr>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Thang tư duy Bloom</a:t>
            </a:r>
          </a:p>
        </p:txBody>
      </p:sp>
    </p:spTree>
    <p:extLst>
      <p:ext uri="{BB962C8B-B14F-4D97-AF65-F5344CB8AC3E}">
        <p14:creationId xmlns:p14="http://schemas.microsoft.com/office/powerpoint/2010/main" val="7328863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781C-9B74-8530-DBFB-088EECF118D7}"/>
              </a:ext>
            </a:extLst>
          </p:cNvPr>
          <p:cNvSpPr>
            <a:spLocks noGrp="1"/>
          </p:cNvSpPr>
          <p:nvPr>
            <p:ph type="title"/>
          </p:nvPr>
        </p:nvSpPr>
        <p:spPr/>
        <p:txBody>
          <a:bodyPr/>
          <a:lstStyle/>
          <a:p>
            <a:pPr algn="ctr"/>
            <a:r>
              <a:rPr lang="en-VN" dirty="0"/>
              <a:t>NỘI DUNG</a:t>
            </a:r>
          </a:p>
        </p:txBody>
      </p:sp>
      <p:sp>
        <p:nvSpPr>
          <p:cNvPr id="6" name="TextBox 5">
            <a:extLst>
              <a:ext uri="{FF2B5EF4-FFF2-40B4-BE49-F238E27FC236}">
                <a16:creationId xmlns:a16="http://schemas.microsoft.com/office/drawing/2014/main" id="{3FB53C01-178C-A13A-B2F6-1B1229A40E87}"/>
              </a:ext>
            </a:extLst>
          </p:cNvPr>
          <p:cNvSpPr txBox="1"/>
          <p:nvPr/>
        </p:nvSpPr>
        <p:spPr>
          <a:xfrm>
            <a:off x="4227485" y="1720840"/>
            <a:ext cx="7335865" cy="3416320"/>
          </a:xfrm>
          <a:prstGeom prst="rect">
            <a:avLst/>
          </a:prstGeom>
          <a:noFill/>
        </p:spPr>
        <p:txBody>
          <a:bodyPr wrap="square" rtlCol="0">
            <a:spAutoFit/>
          </a:bodyPr>
          <a:lstStyle/>
          <a:p>
            <a:pPr algn="just">
              <a:buAutoNum type="arabicPeriod"/>
            </a:pPr>
            <a:r>
              <a:rPr lang="vi-VN" sz="36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Giới thiệu về PARA</a:t>
            </a:r>
          </a:p>
          <a:p>
            <a:pPr algn="just"/>
            <a:r>
              <a:rPr lang="vi-VN" sz="36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 </a:t>
            </a:r>
          </a:p>
          <a:p>
            <a:pPr algn="just"/>
            <a:r>
              <a:rPr lang="vi-VN" sz="36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2. Hướng dẫn thiết lập PARA trong 60 giây</a:t>
            </a:r>
          </a:p>
          <a:p>
            <a:pPr algn="just"/>
            <a:endParaRPr lang="vi-VN" sz="36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endParaRPr>
          </a:p>
          <a:p>
            <a:pPr algn="just"/>
            <a:r>
              <a:rPr lang="vi-VN" sz="3600" b="1" dirty="0">
                <a:solidFill>
                  <a:srgbClr val="2C018B"/>
                </a:solidFill>
                <a:latin typeface="#9Slide03 Open Sans SemiBold" panose="020B0606030504020204" pitchFamily="34" charset="0"/>
                <a:ea typeface="#9Slide03 Open Sans SemiBold" panose="020B0606030504020204" pitchFamily="34" charset="0"/>
                <a:cs typeface="#9Slide03 Open Sans SemiBold" panose="020B0606030504020204" pitchFamily="34" charset="0"/>
              </a:rPr>
              <a:t>3. Đặt câu hỏi?</a:t>
            </a:r>
          </a:p>
        </p:txBody>
      </p:sp>
    </p:spTree>
    <p:extLst>
      <p:ext uri="{BB962C8B-B14F-4D97-AF65-F5344CB8AC3E}">
        <p14:creationId xmlns:p14="http://schemas.microsoft.com/office/powerpoint/2010/main" val="22437710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0485F-CA7E-5614-64AE-C62B10FEAD46}"/>
              </a:ext>
            </a:extLst>
          </p:cNvPr>
          <p:cNvSpPr/>
          <p:nvPr/>
        </p:nvSpPr>
        <p:spPr>
          <a:xfrm>
            <a:off x="0" y="0"/>
            <a:ext cx="12192000" cy="6858000"/>
          </a:xfrm>
          <a:prstGeom prst="rect">
            <a:avLst/>
          </a:prstGeom>
          <a:solidFill>
            <a:srgbClr val="2B00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 name="Slide Number Placeholder 1">
            <a:extLst>
              <a:ext uri="{FF2B5EF4-FFF2-40B4-BE49-F238E27FC236}">
                <a16:creationId xmlns:a16="http://schemas.microsoft.com/office/drawing/2014/main" id="{EDEC5275-41E5-A752-9758-BEEBE8D71EE0}"/>
              </a:ext>
            </a:extLst>
          </p:cNvPr>
          <p:cNvSpPr>
            <a:spLocks noGrp="1"/>
          </p:cNvSpPr>
          <p:nvPr>
            <p:ph type="sldNum" sz="quarter" idx="12"/>
          </p:nvPr>
        </p:nvSpPr>
        <p:spPr/>
        <p:txBody>
          <a:bodyPr/>
          <a:lstStyle/>
          <a:p>
            <a:fld id="{88929837-2E81-F446-B516-07367984CC73}" type="slidenum">
              <a:rPr lang="en-VN" smtClean="0">
                <a:solidFill>
                  <a:schemeClr val="bg1"/>
                </a:solidFill>
              </a:rPr>
              <a:pPr/>
              <a:t>9</a:t>
            </a:fld>
            <a:endParaRPr lang="en-VN" dirty="0">
              <a:solidFill>
                <a:schemeClr val="bg1"/>
              </a:solidFill>
            </a:endParaRPr>
          </a:p>
        </p:txBody>
      </p:sp>
      <p:grpSp>
        <p:nvGrpSpPr>
          <p:cNvPr id="22" name="Group 21">
            <a:extLst>
              <a:ext uri="{FF2B5EF4-FFF2-40B4-BE49-F238E27FC236}">
                <a16:creationId xmlns:a16="http://schemas.microsoft.com/office/drawing/2014/main" id="{AEFF2A98-355B-D0B5-3E8B-911F963BC2D7}"/>
              </a:ext>
            </a:extLst>
          </p:cNvPr>
          <p:cNvGrpSpPr/>
          <p:nvPr/>
        </p:nvGrpSpPr>
        <p:grpSpPr>
          <a:xfrm>
            <a:off x="1819254" y="2855536"/>
            <a:ext cx="8553492" cy="1146929"/>
            <a:chOff x="554819" y="2855535"/>
            <a:chExt cx="8553492" cy="1146929"/>
          </a:xfrm>
        </p:grpSpPr>
        <p:sp>
          <p:nvSpPr>
            <p:cNvPr id="8" name="Title 2">
              <a:extLst>
                <a:ext uri="{FF2B5EF4-FFF2-40B4-BE49-F238E27FC236}">
                  <a16:creationId xmlns:a16="http://schemas.microsoft.com/office/drawing/2014/main" id="{6CA9BEA2-553B-7508-4B3C-418FF5BB2D97}"/>
                </a:ext>
              </a:extLst>
            </p:cNvPr>
            <p:cNvSpPr txBox="1">
              <a:spLocks/>
            </p:cNvSpPr>
            <p:nvPr/>
          </p:nvSpPr>
          <p:spPr>
            <a:xfrm>
              <a:off x="1851644" y="3085448"/>
              <a:ext cx="7256667" cy="68710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1. </a:t>
              </a:r>
              <a:r>
                <a:rPr lang="en-US" sz="4800" b="1" dirty="0" err="1">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Giới</a:t>
              </a:r>
              <a:r>
                <a:rPr lang="en-US" sz="4800" b="1" dirty="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 </a:t>
              </a:r>
              <a:r>
                <a:rPr lang="en-US" sz="4800" b="1" dirty="0" err="1">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thiệu</a:t>
              </a:r>
              <a:r>
                <a:rPr lang="en-US" sz="4800" b="1" dirty="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 </a:t>
              </a:r>
              <a:r>
                <a:rPr lang="en-US" sz="4800" b="1" dirty="0" err="1">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về</a:t>
              </a:r>
              <a:r>
                <a:rPr lang="en-US" sz="4800" b="1" dirty="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rPr>
                <a:t> PARA</a:t>
              </a:r>
              <a:endParaRPr lang="en-VN" sz="4800" b="1" dirty="0">
                <a:solidFill>
                  <a:schemeClr val="bg1"/>
                </a:solidFill>
                <a:latin typeface="#9Slide03 Open Sans ExtraBold" panose="020B0606030504020204" pitchFamily="34" charset="0"/>
                <a:ea typeface="#9Slide03 Open Sans ExtraBold" panose="020B0606030504020204" pitchFamily="34" charset="0"/>
                <a:cs typeface="#9Slide03 Open Sans ExtraBold" panose="020B0606030504020204" pitchFamily="34" charset="0"/>
              </a:endParaRPr>
            </a:p>
          </p:txBody>
        </p:sp>
        <p:grpSp>
          <p:nvGrpSpPr>
            <p:cNvPr id="21" name="Group 20">
              <a:extLst>
                <a:ext uri="{FF2B5EF4-FFF2-40B4-BE49-F238E27FC236}">
                  <a16:creationId xmlns:a16="http://schemas.microsoft.com/office/drawing/2014/main" id="{9952391C-35C2-F6F4-85C8-33D1B8E50B41}"/>
                </a:ext>
              </a:extLst>
            </p:cNvPr>
            <p:cNvGrpSpPr/>
            <p:nvPr/>
          </p:nvGrpSpPr>
          <p:grpSpPr>
            <a:xfrm>
              <a:off x="554819" y="2855535"/>
              <a:ext cx="1146929" cy="1146929"/>
              <a:chOff x="554819" y="2855535"/>
              <a:chExt cx="1146929" cy="1146929"/>
            </a:xfrm>
          </p:grpSpPr>
          <p:sp>
            <p:nvSpPr>
              <p:cNvPr id="9" name="Oval 8">
                <a:extLst>
                  <a:ext uri="{FF2B5EF4-FFF2-40B4-BE49-F238E27FC236}">
                    <a16:creationId xmlns:a16="http://schemas.microsoft.com/office/drawing/2014/main" id="{9966C745-6D01-F6AB-596D-6ACDCF09EFA8}"/>
                  </a:ext>
                </a:extLst>
              </p:cNvPr>
              <p:cNvSpPr>
                <a:spLocks/>
              </p:cNvSpPr>
              <p:nvPr/>
            </p:nvSpPr>
            <p:spPr>
              <a:xfrm>
                <a:off x="554819" y="2855535"/>
                <a:ext cx="1146929" cy="1146929"/>
              </a:xfrm>
              <a:prstGeom prst="ellipse">
                <a:avLst/>
              </a:prstGeom>
              <a:solidFill>
                <a:srgbClr val="2C018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5" name="Oval 14">
                <a:extLst>
                  <a:ext uri="{FF2B5EF4-FFF2-40B4-BE49-F238E27FC236}">
                    <a16:creationId xmlns:a16="http://schemas.microsoft.com/office/drawing/2014/main" id="{B2BD5892-D5D9-D38E-D43D-C155F90DEAEE}"/>
                  </a:ext>
                </a:extLst>
              </p:cNvPr>
              <p:cNvSpPr>
                <a:spLocks noChangeAspect="1"/>
              </p:cNvSpPr>
              <p:nvPr/>
            </p:nvSpPr>
            <p:spPr>
              <a:xfrm>
                <a:off x="687260" y="2987977"/>
                <a:ext cx="882046" cy="88204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18" name="Graphic 17" descr="Pencil with solid fill">
                <a:extLst>
                  <a:ext uri="{FF2B5EF4-FFF2-40B4-BE49-F238E27FC236}">
                    <a16:creationId xmlns:a16="http://schemas.microsoft.com/office/drawing/2014/main" id="{49D46678-9C9F-E1FB-7F8C-9B0694126C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871" y="3158999"/>
                <a:ext cx="540000" cy="540000"/>
              </a:xfrm>
              <a:prstGeom prst="rect">
                <a:avLst/>
              </a:prstGeom>
            </p:spPr>
          </p:pic>
        </p:grpSp>
      </p:grpSp>
    </p:spTree>
    <p:extLst>
      <p:ext uri="{BB962C8B-B14F-4D97-AF65-F5344CB8AC3E}">
        <p14:creationId xmlns:p14="http://schemas.microsoft.com/office/powerpoint/2010/main" val="25731881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6081</TotalTime>
  <Words>1388</Words>
  <Application>Microsoft Macintosh PowerPoint</Application>
  <PresentationFormat>Widescreen</PresentationFormat>
  <Paragraphs>205</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#9Slide03 Open Sans Bold</vt:lpstr>
      <vt:lpstr>#9Slide03 Open Sans ExtraBold</vt:lpstr>
      <vt:lpstr>#9Slide03 Open Sans SemiBold</vt:lpstr>
      <vt:lpstr>Aptos</vt:lpstr>
      <vt:lpstr>Aptos Display</vt:lpstr>
      <vt:lpstr>Arial</vt:lpstr>
      <vt:lpstr>HelveticaNeue</vt:lpstr>
      <vt:lpstr>Office Theme</vt:lpstr>
      <vt:lpstr>PowerPoint Presentation</vt:lpstr>
      <vt:lpstr>Đặt vấn đề</vt:lpstr>
      <vt:lpstr>Đặt vấn đề</vt:lpstr>
      <vt:lpstr>Đặt vấn đề</vt:lpstr>
      <vt:lpstr>Đặt vấn đề</vt:lpstr>
      <vt:lpstr>Đặt vấn đề</vt:lpstr>
      <vt:lpstr>Đặt vấn đề</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Đạt Huỳnh Lê Thịnh</cp:lastModifiedBy>
  <cp:revision>8</cp:revision>
  <dcterms:created xsi:type="dcterms:W3CDTF">2024-06-06T16:44:43Z</dcterms:created>
  <dcterms:modified xsi:type="dcterms:W3CDTF">2024-10-16T05:54:07Z</dcterms:modified>
  <cp:category>9Slide.vn</cp:category>
</cp:coreProperties>
</file>